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396" r:id="rId2"/>
    <p:sldId id="397" r:id="rId3"/>
    <p:sldId id="398" r:id="rId4"/>
    <p:sldId id="399" r:id="rId5"/>
    <p:sldId id="400" r:id="rId6"/>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5A9368-7483-4536-B57C-1361A83286A3}" v="7" dt="2018-12-03T23:16:55.4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6" y="72"/>
      </p:cViewPr>
      <p:guideLst>
        <p:guide orient="horz" pos="2160"/>
        <p:guide pos="2880"/>
      </p:guideLst>
    </p:cSldViewPr>
  </p:slideViewPr>
  <p:notesTextViewPr>
    <p:cViewPr>
      <p:scale>
        <a:sx n="1" d="1"/>
        <a:sy n="1" d="1"/>
      </p:scale>
      <p:origin x="0" y="0"/>
    </p:cViewPr>
  </p:notesTextViewPr>
  <p:notesViewPr>
    <p:cSldViewPr>
      <p:cViewPr varScale="1">
        <p:scale>
          <a:sx n="64" d="100"/>
          <a:sy n="64" d="100"/>
        </p:scale>
        <p:origin x="78" y="58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9" name="Slide Image Placeholder 4"/>
          <p:cNvSpPr>
            <a:spLocks noGrp="1" noRot="1" noChangeAspect="1" noChangeArrowheads="1" noTextEdit="1"/>
          </p:cNvSpPr>
          <p:nvPr>
            <p:ph type="sldImg" idx="2"/>
          </p:nvPr>
        </p:nvSpPr>
        <p:spPr bwMode="blackWhite">
          <a:xfrm>
            <a:off x="100014" y="473075"/>
            <a:ext cx="6215924" cy="44291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 name="Rectangle 15"/>
          <p:cNvSpPr>
            <a:spLocks noGrp="1" noChangeArrowheads="1"/>
          </p:cNvSpPr>
          <p:nvPr>
            <p:ph type="body" sz="quarter" idx="3"/>
          </p:nvPr>
        </p:nvSpPr>
        <p:spPr bwMode="auto">
          <a:xfrm>
            <a:off x="6477001" y="804863"/>
            <a:ext cx="2590800" cy="5538787"/>
          </a:xfrm>
          <a:prstGeom prst="rect">
            <a:avLst/>
          </a:prstGeom>
          <a:noFill/>
          <a:ln w="9525">
            <a:noFill/>
            <a:miter lim="800000"/>
            <a:headEnd/>
            <a:tailEnd/>
          </a:ln>
          <a:effectLst/>
        </p:spPr>
        <p:txBody>
          <a:bodyPr vert="horz" wrap="square" lIns="91579" tIns="48322" rIns="91579" bIns="48322"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1" name="Rectangle 21"/>
          <p:cNvSpPr>
            <a:spLocks noGrp="1" noChangeArrowheads="1"/>
          </p:cNvSpPr>
          <p:nvPr>
            <p:ph type="sldNum" sz="quarter" idx="5"/>
          </p:nvPr>
        </p:nvSpPr>
        <p:spPr bwMode="blackWhite">
          <a:xfrm>
            <a:off x="8077200" y="6386513"/>
            <a:ext cx="992187" cy="247650"/>
          </a:xfrm>
          <a:prstGeom prst="rect">
            <a:avLst/>
          </a:prstGeom>
          <a:noFill/>
          <a:ln w="25400">
            <a:noFill/>
            <a:miter lim="800000"/>
            <a:headEnd/>
            <a:tailEnd/>
          </a:ln>
          <a:effectLst/>
        </p:spPr>
        <p:txBody>
          <a:bodyPr vert="horz" wrap="square" lIns="96644" tIns="48322" rIns="96644" bIns="48322" numCol="1" anchor="b" anchorCtr="0" compatLnSpc="1">
            <a:prstTxWarp prst="textNoShape">
              <a:avLst/>
            </a:prstTxWarp>
            <a:spAutoFit/>
          </a:bodyPr>
          <a:lstStyle>
            <a:lvl1pPr algn="r" defTabSz="966788">
              <a:lnSpc>
                <a:spcPct val="100000"/>
              </a:lnSpc>
              <a:spcBef>
                <a:spcPct val="0"/>
              </a:spcBef>
              <a:defRPr sz="1000" b="0" i="0"/>
            </a:lvl1pPr>
          </a:lstStyle>
          <a:p>
            <a:pPr>
              <a:defRPr/>
            </a:pPr>
            <a:r>
              <a:rPr lang="en-US"/>
              <a:t>Pg </a:t>
            </a:r>
            <a:fld id="{49172C19-8C46-4015-BF0D-C0BE34735FF7}" type="slidenum">
              <a:rPr lang="en-US"/>
              <a:pPr>
                <a:defRPr/>
              </a:pPr>
              <a:t>‹#›</a:t>
            </a:fld>
            <a:endParaRPr lang="en-US"/>
          </a:p>
        </p:txBody>
      </p:sp>
      <p:sp>
        <p:nvSpPr>
          <p:cNvPr id="12" name="Text Box 31"/>
          <p:cNvSpPr txBox="1">
            <a:spLocks noChangeArrowheads="1"/>
          </p:cNvSpPr>
          <p:nvPr/>
        </p:nvSpPr>
        <p:spPr bwMode="blackWhite">
          <a:xfrm>
            <a:off x="6472239" y="457200"/>
            <a:ext cx="2595562" cy="261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1579" tIns="45790" rIns="91579" bIns="45790">
            <a:spAutoFit/>
          </a:bodyPr>
          <a:lstStyle>
            <a:lvl1pPr defTabSz="915988">
              <a:defRPr sz="3200" b="1" i="1">
                <a:solidFill>
                  <a:schemeClr val="tx1"/>
                </a:solidFill>
                <a:latin typeface="Times New Roman" pitchFamily="18" charset="0"/>
              </a:defRPr>
            </a:lvl1pPr>
            <a:lvl2pPr marL="742950" indent="-285750" defTabSz="915988">
              <a:defRPr sz="3200" b="1" i="1">
                <a:solidFill>
                  <a:schemeClr val="tx1"/>
                </a:solidFill>
                <a:latin typeface="Times New Roman" pitchFamily="18" charset="0"/>
              </a:defRPr>
            </a:lvl2pPr>
            <a:lvl3pPr marL="1143000" indent="-228600" defTabSz="915988">
              <a:defRPr sz="3200" b="1" i="1">
                <a:solidFill>
                  <a:schemeClr val="tx1"/>
                </a:solidFill>
                <a:latin typeface="Times New Roman" pitchFamily="18" charset="0"/>
              </a:defRPr>
            </a:lvl3pPr>
            <a:lvl4pPr marL="1600200" indent="-228600" defTabSz="915988">
              <a:defRPr sz="3200" b="1" i="1">
                <a:solidFill>
                  <a:schemeClr val="tx1"/>
                </a:solidFill>
                <a:latin typeface="Times New Roman" pitchFamily="18" charset="0"/>
              </a:defRPr>
            </a:lvl4pPr>
            <a:lvl5pPr marL="2057400" indent="-228600" defTabSz="915988">
              <a:defRPr sz="3200" b="1" i="1">
                <a:solidFill>
                  <a:schemeClr val="tx1"/>
                </a:solidFill>
                <a:latin typeface="Times New Roman" pitchFamily="18" charset="0"/>
              </a:defRPr>
            </a:lvl5pPr>
            <a:lvl6pPr marL="2514600" indent="-228600" algn="ctr" defTabSz="915988" eaLnBrk="0" fontAlgn="base" hangingPunct="0">
              <a:lnSpc>
                <a:spcPct val="90000"/>
              </a:lnSpc>
              <a:spcBef>
                <a:spcPct val="30000"/>
              </a:spcBef>
              <a:spcAft>
                <a:spcPct val="0"/>
              </a:spcAft>
              <a:defRPr sz="3200" b="1" i="1">
                <a:solidFill>
                  <a:schemeClr val="tx1"/>
                </a:solidFill>
                <a:latin typeface="Times New Roman" pitchFamily="18" charset="0"/>
              </a:defRPr>
            </a:lvl6pPr>
            <a:lvl7pPr marL="2971800" indent="-228600" algn="ctr" defTabSz="915988" eaLnBrk="0" fontAlgn="base" hangingPunct="0">
              <a:lnSpc>
                <a:spcPct val="90000"/>
              </a:lnSpc>
              <a:spcBef>
                <a:spcPct val="30000"/>
              </a:spcBef>
              <a:spcAft>
                <a:spcPct val="0"/>
              </a:spcAft>
              <a:defRPr sz="3200" b="1" i="1">
                <a:solidFill>
                  <a:schemeClr val="tx1"/>
                </a:solidFill>
                <a:latin typeface="Times New Roman" pitchFamily="18" charset="0"/>
              </a:defRPr>
            </a:lvl7pPr>
            <a:lvl8pPr marL="3429000" indent="-228600" algn="ctr" defTabSz="915988" eaLnBrk="0" fontAlgn="base" hangingPunct="0">
              <a:lnSpc>
                <a:spcPct val="90000"/>
              </a:lnSpc>
              <a:spcBef>
                <a:spcPct val="30000"/>
              </a:spcBef>
              <a:spcAft>
                <a:spcPct val="0"/>
              </a:spcAft>
              <a:defRPr sz="3200" b="1" i="1">
                <a:solidFill>
                  <a:schemeClr val="tx1"/>
                </a:solidFill>
                <a:latin typeface="Times New Roman" pitchFamily="18" charset="0"/>
              </a:defRPr>
            </a:lvl8pPr>
            <a:lvl9pPr marL="3886200" indent="-228600" algn="ctr" defTabSz="915988" eaLnBrk="0" fontAlgn="base" hangingPunct="0">
              <a:lnSpc>
                <a:spcPct val="90000"/>
              </a:lnSpc>
              <a:spcBef>
                <a:spcPct val="30000"/>
              </a:spcBef>
              <a:spcAft>
                <a:spcPct val="0"/>
              </a:spcAft>
              <a:defRPr sz="3200" b="1" i="1">
                <a:solidFill>
                  <a:schemeClr val="tx1"/>
                </a:solidFill>
                <a:latin typeface="Times New Roman" pitchFamily="18" charset="0"/>
              </a:defRPr>
            </a:lvl9pPr>
          </a:lstStyle>
          <a:p>
            <a:pPr algn="ctr">
              <a:lnSpc>
                <a:spcPct val="100000"/>
              </a:lnSpc>
              <a:defRPr/>
            </a:pPr>
            <a:r>
              <a:rPr lang="en-US" sz="1100" u="sng" dirty="0">
                <a:latin typeface="Arial" charset="0"/>
              </a:rPr>
              <a:t>Title</a:t>
            </a:r>
          </a:p>
        </p:txBody>
      </p:sp>
      <p:sp>
        <p:nvSpPr>
          <p:cNvPr id="13" name="Text Box 32"/>
          <p:cNvSpPr txBox="1">
            <a:spLocks noChangeArrowheads="1"/>
          </p:cNvSpPr>
          <p:nvPr/>
        </p:nvSpPr>
        <p:spPr bwMode="blackWhite">
          <a:xfrm>
            <a:off x="100013" y="5072063"/>
            <a:ext cx="663575"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6662" tIns="48330" rIns="96662" bIns="48330">
            <a:spAutoFit/>
          </a:bodyPr>
          <a:lstStyle>
            <a:lvl1pPr defTabSz="966788">
              <a:defRPr sz="3200" b="1" i="1">
                <a:solidFill>
                  <a:schemeClr val="tx1"/>
                </a:solidFill>
                <a:latin typeface="Times New Roman" pitchFamily="18" charset="0"/>
              </a:defRPr>
            </a:lvl1pPr>
            <a:lvl2pPr marL="742950" indent="-285750" defTabSz="966788">
              <a:defRPr sz="3200" b="1" i="1">
                <a:solidFill>
                  <a:schemeClr val="tx1"/>
                </a:solidFill>
                <a:latin typeface="Times New Roman" pitchFamily="18" charset="0"/>
              </a:defRPr>
            </a:lvl2pPr>
            <a:lvl3pPr marL="1143000" indent="-228600" defTabSz="966788">
              <a:defRPr sz="3200" b="1" i="1">
                <a:solidFill>
                  <a:schemeClr val="tx1"/>
                </a:solidFill>
                <a:latin typeface="Times New Roman" pitchFamily="18" charset="0"/>
              </a:defRPr>
            </a:lvl3pPr>
            <a:lvl4pPr marL="1600200" indent="-228600" defTabSz="966788">
              <a:defRPr sz="3200" b="1" i="1">
                <a:solidFill>
                  <a:schemeClr val="tx1"/>
                </a:solidFill>
                <a:latin typeface="Times New Roman" pitchFamily="18" charset="0"/>
              </a:defRPr>
            </a:lvl4pPr>
            <a:lvl5pPr marL="2057400" indent="-228600" defTabSz="966788">
              <a:defRPr sz="3200" b="1" i="1">
                <a:solidFill>
                  <a:schemeClr val="tx1"/>
                </a:solidFill>
                <a:latin typeface="Times New Roman" pitchFamily="18" charset="0"/>
              </a:defRPr>
            </a:lvl5pPr>
            <a:lvl6pPr marL="2514600" indent="-228600" algn="ctr" defTabSz="966788" eaLnBrk="0" fontAlgn="base" hangingPunct="0">
              <a:lnSpc>
                <a:spcPct val="90000"/>
              </a:lnSpc>
              <a:spcBef>
                <a:spcPct val="30000"/>
              </a:spcBef>
              <a:spcAft>
                <a:spcPct val="0"/>
              </a:spcAft>
              <a:defRPr sz="3200" b="1" i="1">
                <a:solidFill>
                  <a:schemeClr val="tx1"/>
                </a:solidFill>
                <a:latin typeface="Times New Roman" pitchFamily="18" charset="0"/>
              </a:defRPr>
            </a:lvl6pPr>
            <a:lvl7pPr marL="2971800" indent="-228600" algn="ctr" defTabSz="966788" eaLnBrk="0" fontAlgn="base" hangingPunct="0">
              <a:lnSpc>
                <a:spcPct val="90000"/>
              </a:lnSpc>
              <a:spcBef>
                <a:spcPct val="30000"/>
              </a:spcBef>
              <a:spcAft>
                <a:spcPct val="0"/>
              </a:spcAft>
              <a:defRPr sz="3200" b="1" i="1">
                <a:solidFill>
                  <a:schemeClr val="tx1"/>
                </a:solidFill>
                <a:latin typeface="Times New Roman" pitchFamily="18" charset="0"/>
              </a:defRPr>
            </a:lvl7pPr>
            <a:lvl8pPr marL="3429000" indent="-228600" algn="ctr" defTabSz="966788" eaLnBrk="0" fontAlgn="base" hangingPunct="0">
              <a:lnSpc>
                <a:spcPct val="90000"/>
              </a:lnSpc>
              <a:spcBef>
                <a:spcPct val="30000"/>
              </a:spcBef>
              <a:spcAft>
                <a:spcPct val="0"/>
              </a:spcAft>
              <a:defRPr sz="3200" b="1" i="1">
                <a:solidFill>
                  <a:schemeClr val="tx1"/>
                </a:solidFill>
                <a:latin typeface="Times New Roman" pitchFamily="18" charset="0"/>
              </a:defRPr>
            </a:lvl8pPr>
            <a:lvl9pPr marL="3886200" indent="-228600" algn="ctr" defTabSz="966788" eaLnBrk="0" fontAlgn="base" hangingPunct="0">
              <a:lnSpc>
                <a:spcPct val="90000"/>
              </a:lnSpc>
              <a:spcBef>
                <a:spcPct val="30000"/>
              </a:spcBef>
              <a:spcAft>
                <a:spcPct val="0"/>
              </a:spcAft>
              <a:defRPr sz="3200" b="1" i="1">
                <a:solidFill>
                  <a:schemeClr val="tx1"/>
                </a:solidFill>
                <a:latin typeface="Times New Roman" pitchFamily="18" charset="0"/>
              </a:defRPr>
            </a:lvl9pPr>
          </a:lstStyle>
          <a:p>
            <a:pPr>
              <a:lnSpc>
                <a:spcPct val="100000"/>
              </a:lnSpc>
              <a:defRPr/>
            </a:pPr>
            <a:r>
              <a:rPr lang="en-US" sz="1300" i="0"/>
              <a:t>Notes:</a:t>
            </a:r>
          </a:p>
        </p:txBody>
      </p:sp>
      <p:sp>
        <p:nvSpPr>
          <p:cNvPr id="14" name="Rectangle 33"/>
          <p:cNvSpPr>
            <a:spLocks noChangeArrowheads="1"/>
          </p:cNvSpPr>
          <p:nvPr/>
        </p:nvSpPr>
        <p:spPr bwMode="blackWhite">
          <a:xfrm>
            <a:off x="76200" y="5040313"/>
            <a:ext cx="6324600" cy="13112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579" tIns="45790" rIns="91579" bIns="45790"/>
          <a:lstStyle/>
          <a:p>
            <a:pPr algn="l" defTabSz="915988">
              <a:lnSpc>
                <a:spcPct val="70000"/>
              </a:lnSpc>
            </a:pPr>
            <a:endParaRPr lang="es-MX" sz="1400" b="0" i="0"/>
          </a:p>
        </p:txBody>
      </p:sp>
      <p:sp>
        <p:nvSpPr>
          <p:cNvPr id="15" name="Text Box 1035"/>
          <p:cNvSpPr txBox="1">
            <a:spLocks noChangeArrowheads="1"/>
          </p:cNvSpPr>
          <p:nvPr/>
        </p:nvSpPr>
        <p:spPr bwMode="blackWhite">
          <a:xfrm>
            <a:off x="100013" y="6394128"/>
            <a:ext cx="797718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anchor="ctr">
            <a:spAutoFit/>
          </a:bodyPr>
          <a:lstStyle>
            <a:lvl1pPr>
              <a:defRPr sz="2800" b="1" i="1">
                <a:solidFill>
                  <a:schemeClr val="tx1"/>
                </a:solidFill>
                <a:latin typeface="Tahoma" pitchFamily="34" charset="0"/>
              </a:defRPr>
            </a:lvl1pPr>
            <a:lvl2pPr marL="742950" indent="-285750">
              <a:defRPr sz="2800" b="1" i="1">
                <a:solidFill>
                  <a:schemeClr val="tx1"/>
                </a:solidFill>
                <a:latin typeface="Tahoma" pitchFamily="34" charset="0"/>
              </a:defRPr>
            </a:lvl2pPr>
            <a:lvl3pPr marL="1143000" indent="-228600">
              <a:defRPr sz="2800" b="1" i="1">
                <a:solidFill>
                  <a:schemeClr val="tx1"/>
                </a:solidFill>
                <a:latin typeface="Tahoma" pitchFamily="34" charset="0"/>
              </a:defRPr>
            </a:lvl3pPr>
            <a:lvl4pPr marL="1600200" indent="-228600">
              <a:defRPr sz="2800" b="1" i="1">
                <a:solidFill>
                  <a:schemeClr val="tx1"/>
                </a:solidFill>
                <a:latin typeface="Tahoma" pitchFamily="34" charset="0"/>
              </a:defRPr>
            </a:lvl4pPr>
            <a:lvl5pPr marL="2057400" indent="-228600">
              <a:defRPr sz="2800" b="1" i="1">
                <a:solidFill>
                  <a:schemeClr val="tx1"/>
                </a:solidFill>
                <a:latin typeface="Tahoma" pitchFamily="34" charset="0"/>
              </a:defRPr>
            </a:lvl5pPr>
            <a:lvl6pPr marL="2514600" indent="-228600" algn="ctr" eaLnBrk="0" fontAlgn="base" hangingPunct="0">
              <a:lnSpc>
                <a:spcPct val="90000"/>
              </a:lnSpc>
              <a:spcBef>
                <a:spcPct val="30000"/>
              </a:spcBef>
              <a:spcAft>
                <a:spcPct val="0"/>
              </a:spcAft>
              <a:defRPr sz="2800" b="1" i="1">
                <a:solidFill>
                  <a:schemeClr val="tx1"/>
                </a:solidFill>
                <a:latin typeface="Tahoma" pitchFamily="34" charset="0"/>
              </a:defRPr>
            </a:lvl6pPr>
            <a:lvl7pPr marL="2971800" indent="-228600" algn="ctr" eaLnBrk="0" fontAlgn="base" hangingPunct="0">
              <a:lnSpc>
                <a:spcPct val="90000"/>
              </a:lnSpc>
              <a:spcBef>
                <a:spcPct val="30000"/>
              </a:spcBef>
              <a:spcAft>
                <a:spcPct val="0"/>
              </a:spcAft>
              <a:defRPr sz="2800" b="1" i="1">
                <a:solidFill>
                  <a:schemeClr val="tx1"/>
                </a:solidFill>
                <a:latin typeface="Tahoma" pitchFamily="34" charset="0"/>
              </a:defRPr>
            </a:lvl7pPr>
            <a:lvl8pPr marL="3429000" indent="-228600" algn="ctr" eaLnBrk="0" fontAlgn="base" hangingPunct="0">
              <a:lnSpc>
                <a:spcPct val="90000"/>
              </a:lnSpc>
              <a:spcBef>
                <a:spcPct val="30000"/>
              </a:spcBef>
              <a:spcAft>
                <a:spcPct val="0"/>
              </a:spcAft>
              <a:defRPr sz="2800" b="1" i="1">
                <a:solidFill>
                  <a:schemeClr val="tx1"/>
                </a:solidFill>
                <a:latin typeface="Tahoma" pitchFamily="34" charset="0"/>
              </a:defRPr>
            </a:lvl8pPr>
            <a:lvl9pPr marL="3886200" indent="-228600" algn="ctr" eaLnBrk="0" fontAlgn="base" hangingPunct="0">
              <a:lnSpc>
                <a:spcPct val="90000"/>
              </a:lnSpc>
              <a:spcBef>
                <a:spcPct val="30000"/>
              </a:spcBef>
              <a:spcAft>
                <a:spcPct val="0"/>
              </a:spcAft>
              <a:defRPr sz="2800" b="1" i="1">
                <a:solidFill>
                  <a:schemeClr val="tx1"/>
                </a:solidFill>
                <a:latin typeface="Tahoma" pitchFamily="34" charset="0"/>
              </a:defRPr>
            </a:lvl9pPr>
          </a:lstStyle>
          <a:p>
            <a:pPr algn="ctr">
              <a:defRPr/>
            </a:pPr>
            <a:r>
              <a:rPr lang="en-US" sz="900" b="0" i="0" dirty="0">
                <a:latin typeface="Calibri" pitchFamily="34" charset="0"/>
                <a:cs typeface="Times New Roman" pitchFamily="18" charset="0"/>
              </a:rPr>
              <a:t>© The Lean Methods</a:t>
            </a:r>
            <a:r>
              <a:rPr lang="en-US" sz="900" b="0" i="0" baseline="0" dirty="0">
                <a:latin typeface="Calibri" pitchFamily="34" charset="0"/>
                <a:cs typeface="Times New Roman" pitchFamily="18" charset="0"/>
              </a:rPr>
              <a:t> Group</a:t>
            </a:r>
            <a:r>
              <a:rPr lang="en-US" sz="900" b="0" i="0" dirty="0">
                <a:latin typeface="Calibri" pitchFamily="34" charset="0"/>
                <a:cs typeface="Times New Roman" pitchFamily="18" charset="0"/>
              </a:rPr>
              <a:t>. All rights reserved. No portion may be copied, rewritten, reproduced, or published.</a:t>
            </a:r>
          </a:p>
        </p:txBody>
      </p:sp>
    </p:spTree>
    <p:extLst>
      <p:ext uri="{BB962C8B-B14F-4D97-AF65-F5344CB8AC3E}">
        <p14:creationId xmlns:p14="http://schemas.microsoft.com/office/powerpoint/2010/main" val="19384914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1470025"/>
          </a:xfrm>
        </p:spPr>
        <p:txBody>
          <a:bodyPr>
            <a:normAutofit/>
          </a:bodyPr>
          <a:lstStyle>
            <a:lvl1pPr>
              <a:defRPr sz="4000">
                <a:solidFill>
                  <a:srgbClr val="333333"/>
                </a:solidFill>
              </a:defRPr>
            </a:lvl1pPr>
          </a:lstStyle>
          <a:p>
            <a:r>
              <a:rPr lang="en-US" dirty="0"/>
              <a:t>Click to edit Master title style</a:t>
            </a:r>
          </a:p>
        </p:txBody>
      </p:sp>
      <p:sp>
        <p:nvSpPr>
          <p:cNvPr id="3" name="Subtitle 2"/>
          <p:cNvSpPr>
            <a:spLocks noGrp="1"/>
          </p:cNvSpPr>
          <p:nvPr>
            <p:ph type="subTitle" idx="1"/>
          </p:nvPr>
        </p:nvSpPr>
        <p:spPr>
          <a:xfrm>
            <a:off x="457200" y="3276600"/>
            <a:ext cx="6400800" cy="1752600"/>
          </a:xfrm>
        </p:spPr>
        <p:txBody>
          <a:bodyPr>
            <a:normAutofit/>
          </a:bodyPr>
          <a:lstStyle>
            <a:lvl1pPr marL="0" indent="0" algn="l">
              <a:buNone/>
              <a:defRPr sz="280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Rectangle 16"/>
          <p:cNvSpPr>
            <a:spLocks noChangeArrowheads="1"/>
          </p:cNvSpPr>
          <p:nvPr userDrawn="1"/>
        </p:nvSpPr>
        <p:spPr bwMode="gray">
          <a:xfrm>
            <a:off x="145143" y="1088573"/>
            <a:ext cx="8882743" cy="435429"/>
          </a:xfrm>
          <a:prstGeom prst="rect">
            <a:avLst/>
          </a:prstGeom>
          <a:solidFill>
            <a:schemeClr val="bg1"/>
          </a:solidFill>
          <a:ln w="9525">
            <a:noFill/>
            <a:miter lim="800000"/>
            <a:headEnd/>
            <a:tailEnd/>
          </a:ln>
          <a:effectLst/>
        </p:spPr>
        <p:txBody>
          <a:bodyPr wrap="none" anchor="ctr"/>
          <a:lstStyle/>
          <a:p>
            <a:pPr>
              <a:defRPr/>
            </a:pPr>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42825" y="5865253"/>
            <a:ext cx="1378213" cy="466344"/>
          </a:xfrm>
          <a:prstGeom prst="rect">
            <a:avLst/>
          </a:prstGeom>
        </p:spPr>
      </p:pic>
    </p:spTree>
    <p:extLst>
      <p:ext uri="{BB962C8B-B14F-4D97-AF65-F5344CB8AC3E}">
        <p14:creationId xmlns:p14="http://schemas.microsoft.com/office/powerpoint/2010/main" val="827804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B9BD8-FDA3-4099-8DF2-ADDF2C3F4347}"/>
              </a:ext>
            </a:extLst>
          </p:cNvPr>
          <p:cNvSpPr>
            <a:spLocks noGrp="1"/>
          </p:cNvSpPr>
          <p:nvPr>
            <p:ph type="title"/>
          </p:nvPr>
        </p:nvSpPr>
        <p:spPr>
          <a:xfrm>
            <a:off x="1524001" y="82644"/>
            <a:ext cx="7070148" cy="11444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FD2ED4-0AEF-4975-8CE9-38741028248B}"/>
              </a:ext>
            </a:extLst>
          </p:cNvPr>
          <p:cNvSpPr>
            <a:spLocks noGrp="1"/>
          </p:cNvSpPr>
          <p:nvPr>
            <p:ph type="body" sz="half" idx="1"/>
          </p:nvPr>
        </p:nvSpPr>
        <p:spPr>
          <a:xfrm>
            <a:off x="484909" y="1708898"/>
            <a:ext cx="3987512" cy="46812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3595E2A-4B76-4D82-ADCE-DD47675D9F96}"/>
              </a:ext>
            </a:extLst>
          </p:cNvPr>
          <p:cNvSpPr>
            <a:spLocks noGrp="1"/>
          </p:cNvSpPr>
          <p:nvPr>
            <p:ph sz="half" idx="2"/>
          </p:nvPr>
        </p:nvSpPr>
        <p:spPr>
          <a:xfrm>
            <a:off x="4610966" y="1708898"/>
            <a:ext cx="3987511" cy="46812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39403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2pPr>
              <a:defRPr>
                <a:solidFill>
                  <a:schemeClr val="accent1"/>
                </a:solidFill>
              </a:defRPr>
            </a:lvl2pPr>
            <a:lvl4pPr>
              <a:defRPr>
                <a:solidFill>
                  <a:schemeClr val="accent6"/>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25412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400"/>
            </a:lvl1pPr>
            <a:lvl2pPr>
              <a:defRPr sz="2000">
                <a:solidFill>
                  <a:schemeClr val="accent1"/>
                </a:solidFill>
              </a:defRPr>
            </a:lvl2pPr>
            <a:lvl3pPr>
              <a:defRPr sz="2000"/>
            </a:lvl3pPr>
            <a:lvl4pPr>
              <a:defRPr sz="1800">
                <a:solidFill>
                  <a:schemeClr val="accent6"/>
                </a:solidFill>
              </a:defRPr>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2000">
                <a:solidFill>
                  <a:schemeClr val="accent1"/>
                </a:solidFill>
              </a:defRPr>
            </a:lvl2pPr>
            <a:lvl3pPr>
              <a:defRPr sz="2000"/>
            </a:lvl3pPr>
            <a:lvl4pPr>
              <a:defRPr sz="1800">
                <a:solidFill>
                  <a:schemeClr val="accent6"/>
                </a:solidFill>
              </a:defRPr>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96914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92564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20268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16"/>
          <p:cNvSpPr>
            <a:spLocks noChangeArrowheads="1"/>
          </p:cNvSpPr>
          <p:nvPr userDrawn="1"/>
        </p:nvSpPr>
        <p:spPr bwMode="gray">
          <a:xfrm>
            <a:off x="152400" y="1268412"/>
            <a:ext cx="8839200" cy="331788"/>
          </a:xfrm>
          <a:prstGeom prst="rect">
            <a:avLst/>
          </a:prstGeom>
          <a:solidFill>
            <a:schemeClr val="bg1"/>
          </a:solidFill>
          <a:ln w="9525">
            <a:noFill/>
            <a:miter lim="800000"/>
            <a:headEnd/>
            <a:tailEnd/>
          </a:ln>
          <a:effectLst/>
        </p:spPr>
        <p:txBody>
          <a:bodyPr wrap="none" anchor="ctr"/>
          <a:lstStyle/>
          <a:p>
            <a:pPr>
              <a:defRPr/>
            </a:pPr>
            <a:endParaRPr lang="en-US"/>
          </a:p>
        </p:txBody>
      </p:sp>
    </p:spTree>
    <p:extLst>
      <p:ext uri="{BB962C8B-B14F-4D97-AF65-F5344CB8AC3E}">
        <p14:creationId xmlns:p14="http://schemas.microsoft.com/office/powerpoint/2010/main" val="1215648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8798" y="19670"/>
            <a:ext cx="9135201" cy="1143000"/>
          </a:xfrm>
        </p:spPr>
        <p:txBody>
          <a:bodyPr anchor="t"/>
          <a:lstStyle/>
          <a:p>
            <a:r>
              <a:rPr lang="es-ES_tradnl"/>
              <a:t>Clic para editar título</a:t>
            </a:r>
            <a:endParaRPr lang="en-US" dirty="0"/>
          </a:p>
        </p:txBody>
      </p:sp>
      <p:sp>
        <p:nvSpPr>
          <p:cNvPr id="4" name="Date Placeholder 3"/>
          <p:cNvSpPr>
            <a:spLocks noGrp="1"/>
          </p:cNvSpPr>
          <p:nvPr>
            <p:ph type="dt" sz="half" idx="10"/>
          </p:nvPr>
        </p:nvSpPr>
        <p:spPr/>
        <p:txBody>
          <a:bodyPr/>
          <a:lstStyle/>
          <a:p>
            <a:fld id="{8F97F932-D99A-4087-BFB1-EA42FAFC8D2C}" type="datetime1">
              <a:rPr lang="en-US" smtClean="0"/>
              <a:pPr/>
              <a:t>12/3/2018</a:t>
            </a:fld>
            <a:endParaRPr lang="en-US"/>
          </a:p>
        </p:txBody>
      </p:sp>
      <p:sp>
        <p:nvSpPr>
          <p:cNvPr id="5" name="Footer Placeholder 4"/>
          <p:cNvSpPr>
            <a:spLocks noGrp="1"/>
          </p:cNvSpPr>
          <p:nvPr>
            <p:ph type="ftr" sz="quarter" idx="11"/>
          </p:nvPr>
        </p:nvSpPr>
        <p:spPr>
          <a:xfrm>
            <a:off x="609600" y="6356358"/>
            <a:ext cx="2895600" cy="365125"/>
          </a:xfrm>
          <a:prstGeom prst="rect">
            <a:avLst/>
          </a:prstGeom>
        </p:spPr>
        <p:txBody>
          <a:bodyPr/>
          <a:lstStyle/>
          <a:p>
            <a:endParaRPr lang="en-US" dirty="0">
              <a:solidFill>
                <a:srgbClr val="111111"/>
              </a:solidFill>
            </a:endParaRPr>
          </a:p>
        </p:txBody>
      </p:sp>
      <p:sp>
        <p:nvSpPr>
          <p:cNvPr id="6" name="Slide Number Placeholder 5"/>
          <p:cNvSpPr>
            <a:spLocks noGrp="1"/>
          </p:cNvSpPr>
          <p:nvPr>
            <p:ph type="sldNum" sz="quarter" idx="12"/>
          </p:nvPr>
        </p:nvSpPr>
        <p:spPr>
          <a:xfrm>
            <a:off x="7543800" y="6356358"/>
            <a:ext cx="990600" cy="365125"/>
          </a:xfrm>
          <a:prstGeom prst="rect">
            <a:avLst/>
          </a:prstGeom>
        </p:spPr>
        <p:txBody>
          <a:bodyPr/>
          <a:lstStyle/>
          <a:p>
            <a:fld id="{38237106-F2ED-405E-BC33-CC3CF426205F}" type="slidenum">
              <a:rPr lang="en-US" smtClean="0">
                <a:solidFill>
                  <a:srgbClr val="111111"/>
                </a:solidFill>
              </a:rPr>
              <a:pPr/>
              <a:t>‹#›</a:t>
            </a:fld>
            <a:endParaRPr lang="en-US">
              <a:solidFill>
                <a:srgbClr val="111111"/>
              </a:solidFill>
            </a:endParaRPr>
          </a:p>
        </p:txBody>
      </p:sp>
      <p:sp>
        <p:nvSpPr>
          <p:cNvPr id="8" name="Content Placeholder 7"/>
          <p:cNvSpPr>
            <a:spLocks noGrp="1"/>
          </p:cNvSpPr>
          <p:nvPr>
            <p:ph sz="quarter" idx="13"/>
          </p:nvPr>
        </p:nvSpPr>
        <p:spPr>
          <a:xfrm>
            <a:off x="609600" y="1600200"/>
            <a:ext cx="7924800" cy="4114800"/>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Tree>
    <p:extLst>
      <p:ext uri="{BB962C8B-B14F-4D97-AF65-F5344CB8AC3E}">
        <p14:creationId xmlns:p14="http://schemas.microsoft.com/office/powerpoint/2010/main" val="2181136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038225" y="1588"/>
            <a:ext cx="7756525" cy="1144587"/>
          </a:xfrm>
        </p:spPr>
        <p:txBody>
          <a:bodyPr/>
          <a:lstStyle/>
          <a:p>
            <a:r>
              <a:rPr lang="en-US"/>
              <a:t>Click to edit Master title style</a:t>
            </a:r>
          </a:p>
        </p:txBody>
      </p:sp>
      <p:sp>
        <p:nvSpPr>
          <p:cNvPr id="3" name="SmartArt Placeholder 2"/>
          <p:cNvSpPr>
            <a:spLocks noGrp="1"/>
          </p:cNvSpPr>
          <p:nvPr>
            <p:ph type="dgm" idx="1"/>
          </p:nvPr>
        </p:nvSpPr>
        <p:spPr>
          <a:xfrm>
            <a:off x="484188" y="1638300"/>
            <a:ext cx="8208962" cy="4560888"/>
          </a:xfrm>
        </p:spPr>
        <p:txBody>
          <a:bodyPr/>
          <a:lstStyle/>
          <a:p>
            <a:endParaRPr lang="en-US"/>
          </a:p>
        </p:txBody>
      </p:sp>
    </p:spTree>
    <p:extLst>
      <p:ext uri="{BB962C8B-B14F-4D97-AF65-F5344CB8AC3E}">
        <p14:creationId xmlns:p14="http://schemas.microsoft.com/office/powerpoint/2010/main" val="643768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bl">
  <p:cSld name="1_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38225" y="1588"/>
            <a:ext cx="7756525" cy="1144587"/>
          </a:xfrm>
          <a:prstGeom prst="rect">
            <a:avLst/>
          </a:prstGeom>
        </p:spPr>
        <p:txBody>
          <a:bodyPr/>
          <a:lstStyle/>
          <a:p>
            <a:r>
              <a:rPr lang="en-US"/>
              <a:t>Click to edit Master title style</a:t>
            </a:r>
          </a:p>
        </p:txBody>
      </p:sp>
      <p:sp>
        <p:nvSpPr>
          <p:cNvPr id="3" name="Table Placeholder 2"/>
          <p:cNvSpPr>
            <a:spLocks noGrp="1"/>
          </p:cNvSpPr>
          <p:nvPr>
            <p:ph type="tbl" idx="1"/>
          </p:nvPr>
        </p:nvSpPr>
        <p:spPr>
          <a:xfrm>
            <a:off x="484188" y="1638300"/>
            <a:ext cx="8208962" cy="4560888"/>
          </a:xfrm>
          <a:prstGeom prst="rect">
            <a:avLst/>
          </a:prstGeom>
        </p:spPr>
        <p:txBody>
          <a:bodyPr/>
          <a:lstStyle/>
          <a:p>
            <a:pPr lvl="0"/>
            <a:endParaRPr lang="en-US" noProof="0"/>
          </a:p>
        </p:txBody>
      </p:sp>
    </p:spTree>
    <p:extLst>
      <p:ext uri="{BB962C8B-B14F-4D97-AF65-F5344CB8AC3E}">
        <p14:creationId xmlns:p14="http://schemas.microsoft.com/office/powerpoint/2010/main" val="41992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9" name="Rectangle 16"/>
          <p:cNvSpPr>
            <a:spLocks noChangeArrowheads="1"/>
          </p:cNvSpPr>
          <p:nvPr userDrawn="1"/>
        </p:nvSpPr>
        <p:spPr bwMode="auto">
          <a:xfrm>
            <a:off x="350838" y="1447800"/>
            <a:ext cx="8564562" cy="26988"/>
          </a:xfrm>
          <a:prstGeom prst="rect">
            <a:avLst/>
          </a:prstGeom>
          <a:solidFill>
            <a:srgbClr val="9FBDD2"/>
          </a:solidFill>
          <a:ln w="9525">
            <a:noFill/>
            <a:miter lim="800000"/>
            <a:headEnd/>
            <a:tailEnd/>
          </a:ln>
          <a:effectLst/>
        </p:spPr>
        <p:txBody>
          <a:bodyPr wrap="none" anchor="ctr"/>
          <a:lstStyle/>
          <a:p>
            <a:pPr>
              <a:defRPr/>
            </a:pPr>
            <a:endParaRPr lang="en-US"/>
          </a:p>
        </p:txBody>
      </p:sp>
      <p:sp>
        <p:nvSpPr>
          <p:cNvPr id="8" name="TextBox 8"/>
          <p:cNvSpPr txBox="1">
            <a:spLocks noChangeArrowheads="1"/>
          </p:cNvSpPr>
          <p:nvPr userDrawn="1"/>
        </p:nvSpPr>
        <p:spPr bwMode="gray">
          <a:xfrm>
            <a:off x="8728759" y="6638636"/>
            <a:ext cx="30649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fld id="{E544271F-5C85-4FFF-890A-A8D9ADF53E90}" type="slidenum">
              <a:rPr lang="en-US" sz="800" smtClean="0">
                <a:solidFill>
                  <a:srgbClr val="7F7F7F"/>
                </a:solidFill>
                <a:latin typeface="Calibri" pitchFamily="34" charset="0"/>
              </a:rPr>
              <a:t>‹#›</a:t>
            </a:fld>
            <a:endParaRPr lang="en-US" sz="800" dirty="0">
              <a:solidFill>
                <a:srgbClr val="7F7F7F"/>
              </a:solidFill>
              <a:latin typeface="Calibri" pitchFamily="34" charset="0"/>
            </a:endParaRPr>
          </a:p>
        </p:txBody>
      </p:sp>
      <p:sp>
        <p:nvSpPr>
          <p:cNvPr id="10" name="TextBox 8"/>
          <p:cNvSpPr txBox="1">
            <a:spLocks noChangeArrowheads="1"/>
          </p:cNvSpPr>
          <p:nvPr userDrawn="1"/>
        </p:nvSpPr>
        <p:spPr bwMode="gray">
          <a:xfrm>
            <a:off x="3481801" y="6638636"/>
            <a:ext cx="218040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en-US" sz="800" dirty="0">
                <a:solidFill>
                  <a:srgbClr val="7F7F7F"/>
                </a:solidFill>
                <a:latin typeface="Calibri" pitchFamily="34" charset="0"/>
              </a:rPr>
              <a:t>© The Lean Methods Group. All rights reserved.</a:t>
            </a:r>
          </a:p>
        </p:txBody>
      </p:sp>
      <p:sp>
        <p:nvSpPr>
          <p:cNvPr id="6" name="Rectangle 5"/>
          <p:cNvSpPr/>
          <p:nvPr userDrawn="1"/>
        </p:nvSpPr>
        <p:spPr bwMode="gray">
          <a:xfrm>
            <a:off x="7197754" y="5654180"/>
            <a:ext cx="1659086" cy="7345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Rectangle 13"/>
          <p:cNvSpPr/>
          <p:nvPr userDrawn="1"/>
        </p:nvSpPr>
        <p:spPr>
          <a:xfrm>
            <a:off x="92869" y="94285"/>
            <a:ext cx="8951910" cy="45719"/>
          </a:xfrm>
          <a:prstGeom prst="rect">
            <a:avLst/>
          </a:prstGeom>
          <a:solidFill>
            <a:schemeClr val="accent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92329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defTabSz="914400" rtl="0" eaLnBrk="1" latinLnBrk="0" hangingPunct="1">
        <a:spcBef>
          <a:spcPct val="0"/>
        </a:spcBef>
        <a:buNone/>
        <a:defRPr sz="3600" b="1" kern="1200">
          <a:solidFill>
            <a:srgbClr val="333333"/>
          </a:solidFill>
          <a:latin typeface="+mj-lt"/>
          <a:ea typeface="+mj-ea"/>
          <a:cs typeface="+mj-cs"/>
        </a:defRPr>
      </a:lvl1pPr>
    </p:titleStyle>
    <p:bodyStyle>
      <a:lvl1pPr marL="236538" indent="-236538" algn="l" defTabSz="914400" rtl="0" eaLnBrk="1" latinLnBrk="0" hangingPunct="1">
        <a:spcBef>
          <a:spcPct val="20000"/>
        </a:spcBef>
        <a:buSzPct val="80000"/>
        <a:buFont typeface="Wingdings" panose="05000000000000000000" pitchFamily="2" charset="2"/>
        <a:buChar char="Ø"/>
        <a:defRPr sz="2400" kern="1200">
          <a:solidFill>
            <a:srgbClr val="333333"/>
          </a:solidFill>
          <a:latin typeface="+mn-lt"/>
          <a:ea typeface="+mn-ea"/>
          <a:cs typeface="+mn-cs"/>
        </a:defRPr>
      </a:lvl1pPr>
      <a:lvl2pPr marL="695325" indent="-238125" algn="l" defTabSz="914400" rtl="0" eaLnBrk="1" latinLnBrk="0" hangingPunct="1">
        <a:spcBef>
          <a:spcPct val="20000"/>
        </a:spcBef>
        <a:buSzPct val="80000"/>
        <a:buFont typeface="Wingdings" panose="05000000000000000000" pitchFamily="2" charset="2"/>
        <a:buChar char="§"/>
        <a:defRPr sz="2000" kern="1200">
          <a:solidFill>
            <a:schemeClr val="accent1"/>
          </a:solidFill>
          <a:latin typeface="+mn-lt"/>
          <a:ea typeface="+mn-ea"/>
          <a:cs typeface="+mn-cs"/>
        </a:defRPr>
      </a:lvl2pPr>
      <a:lvl3pPr marL="1143000" indent="-228600" algn="l" defTabSz="914400" rtl="0" eaLnBrk="1" latinLnBrk="0" hangingPunct="1">
        <a:spcBef>
          <a:spcPct val="20000"/>
        </a:spcBef>
        <a:buSzPct val="80000"/>
        <a:buFont typeface="Arial" panose="020B0604020202020204" pitchFamily="34" charset="0"/>
        <a:buChar char="•"/>
        <a:defRPr sz="2000" kern="1200">
          <a:solidFill>
            <a:srgbClr val="333333"/>
          </a:solidFill>
          <a:latin typeface="+mn-lt"/>
          <a:ea typeface="+mn-ea"/>
          <a:cs typeface="+mn-cs"/>
        </a:defRPr>
      </a:lvl3pPr>
      <a:lvl4pPr marL="1600200" indent="-228600" algn="l" defTabSz="914400" rtl="0" eaLnBrk="1" latinLnBrk="0" hangingPunct="1">
        <a:spcBef>
          <a:spcPct val="20000"/>
        </a:spcBef>
        <a:buSzPct val="80000"/>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spcBef>
          <a:spcPct val="20000"/>
        </a:spcBef>
        <a:buSzPct val="80000"/>
        <a:buFont typeface="Arial" panose="020B0604020202020204" pitchFamily="34" charset="0"/>
        <a:buChar char="»"/>
        <a:defRPr sz="1800" kern="1200">
          <a:solidFill>
            <a:srgbClr val="333333"/>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3.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250" name="Rectangle 2">
            <a:extLst>
              <a:ext uri="{FF2B5EF4-FFF2-40B4-BE49-F238E27FC236}">
                <a16:creationId xmlns:a16="http://schemas.microsoft.com/office/drawing/2014/main" id="{D28C9DDF-B0D1-4929-BD8E-33AED9F765C7}"/>
              </a:ext>
            </a:extLst>
          </p:cNvPr>
          <p:cNvSpPr>
            <a:spLocks noGrp="1" noChangeArrowheads="1"/>
          </p:cNvSpPr>
          <p:nvPr>
            <p:ph type="title"/>
          </p:nvPr>
        </p:nvSpPr>
        <p:spPr/>
        <p:txBody>
          <a:bodyPr/>
          <a:lstStyle/>
          <a:p>
            <a:r>
              <a:rPr lang="en-US" altLang="en-US" dirty="0"/>
              <a:t>Project Phases &amp; Tollgate Reviews </a:t>
            </a:r>
          </a:p>
        </p:txBody>
      </p:sp>
      <p:pic>
        <p:nvPicPr>
          <p:cNvPr id="437252" name="Picture 4">
            <a:extLst>
              <a:ext uri="{FF2B5EF4-FFF2-40B4-BE49-F238E27FC236}">
                <a16:creationId xmlns:a16="http://schemas.microsoft.com/office/drawing/2014/main" id="{5EC7BA90-B748-4CEF-BC12-A7D096251596}"/>
              </a:ext>
            </a:extLst>
          </p:cNvPr>
          <p:cNvPicPr>
            <a:picLocks noChangeAspect="1" noChangeArrowheads="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a:xfrm>
            <a:off x="403412" y="1546412"/>
            <a:ext cx="6589059" cy="4504765"/>
          </a:xfrm>
          <a:noFill/>
          <a:ln/>
          <a:extLst>
            <a:ext uri="{91240B29-F687-4F45-9708-019B960494DF}">
              <a14:hiddenLine xmlns:a14="http://schemas.microsoft.com/office/drawing/2010/main" w="12700" cap="flat" cmpd="sng">
                <a:solidFill>
                  <a:schemeClr val="tx1"/>
                </a:solidFill>
                <a:prstDash val="solid"/>
                <a:miter lim="800000"/>
                <a:headEnd/>
                <a:tailEnd/>
              </a14:hiddenLine>
            </a:ext>
          </a:extLst>
        </p:spPr>
      </p:pic>
      <p:sp>
        <p:nvSpPr>
          <p:cNvPr id="437254" name="AutoShape 6">
            <a:extLst>
              <a:ext uri="{FF2B5EF4-FFF2-40B4-BE49-F238E27FC236}">
                <a16:creationId xmlns:a16="http://schemas.microsoft.com/office/drawing/2014/main" id="{B3C0039D-0324-433D-809F-40AFA8244681}"/>
              </a:ext>
            </a:extLst>
          </p:cNvPr>
          <p:cNvSpPr>
            <a:spLocks/>
          </p:cNvSpPr>
          <p:nvPr/>
        </p:nvSpPr>
        <p:spPr bwMode="auto">
          <a:xfrm>
            <a:off x="6925236" y="1680883"/>
            <a:ext cx="336176" cy="1680882"/>
          </a:xfrm>
          <a:prstGeom prst="rightBrace">
            <a:avLst>
              <a:gd name="adj1" fmla="val 4166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588"/>
          </a:p>
        </p:txBody>
      </p:sp>
      <p:sp>
        <p:nvSpPr>
          <p:cNvPr id="437255" name="AutoShape 7">
            <a:extLst>
              <a:ext uri="{FF2B5EF4-FFF2-40B4-BE49-F238E27FC236}">
                <a16:creationId xmlns:a16="http://schemas.microsoft.com/office/drawing/2014/main" id="{CE8E5BEC-8C6F-4E12-868F-FF6A5DCFFA92}"/>
              </a:ext>
            </a:extLst>
          </p:cNvPr>
          <p:cNvSpPr>
            <a:spLocks/>
          </p:cNvSpPr>
          <p:nvPr/>
        </p:nvSpPr>
        <p:spPr bwMode="auto">
          <a:xfrm>
            <a:off x="6925236" y="3361765"/>
            <a:ext cx="336176" cy="672353"/>
          </a:xfrm>
          <a:prstGeom prst="rightBrace">
            <a:avLst>
              <a:gd name="adj1" fmla="val 1666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588"/>
          </a:p>
        </p:txBody>
      </p:sp>
      <p:sp>
        <p:nvSpPr>
          <p:cNvPr id="437256" name="AutoShape 8">
            <a:extLst>
              <a:ext uri="{FF2B5EF4-FFF2-40B4-BE49-F238E27FC236}">
                <a16:creationId xmlns:a16="http://schemas.microsoft.com/office/drawing/2014/main" id="{51B58FEF-1C3A-4261-9F46-BB020E5AAEE0}"/>
              </a:ext>
            </a:extLst>
          </p:cNvPr>
          <p:cNvSpPr>
            <a:spLocks/>
          </p:cNvSpPr>
          <p:nvPr/>
        </p:nvSpPr>
        <p:spPr bwMode="auto">
          <a:xfrm>
            <a:off x="6992471" y="4034118"/>
            <a:ext cx="336176" cy="1075765"/>
          </a:xfrm>
          <a:prstGeom prst="rightBrace">
            <a:avLst>
              <a:gd name="adj1" fmla="val 2666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588"/>
          </a:p>
        </p:txBody>
      </p:sp>
      <p:sp>
        <p:nvSpPr>
          <p:cNvPr id="437257" name="AutoShape 9">
            <a:extLst>
              <a:ext uri="{FF2B5EF4-FFF2-40B4-BE49-F238E27FC236}">
                <a16:creationId xmlns:a16="http://schemas.microsoft.com/office/drawing/2014/main" id="{E8264680-F3DA-4F9B-9D52-38A2678E7C70}"/>
              </a:ext>
            </a:extLst>
          </p:cNvPr>
          <p:cNvSpPr>
            <a:spLocks/>
          </p:cNvSpPr>
          <p:nvPr/>
        </p:nvSpPr>
        <p:spPr bwMode="auto">
          <a:xfrm>
            <a:off x="6992470" y="5109883"/>
            <a:ext cx="403412" cy="537882"/>
          </a:xfrm>
          <a:prstGeom prst="rightBrace">
            <a:avLst>
              <a:gd name="adj1" fmla="val 11111"/>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588"/>
          </a:p>
        </p:txBody>
      </p:sp>
      <p:sp>
        <p:nvSpPr>
          <p:cNvPr id="437262" name="Text Box 14">
            <a:extLst>
              <a:ext uri="{FF2B5EF4-FFF2-40B4-BE49-F238E27FC236}">
                <a16:creationId xmlns:a16="http://schemas.microsoft.com/office/drawing/2014/main" id="{2EE52A03-5726-4ADA-BD5B-99593EF5A22A}"/>
              </a:ext>
            </a:extLst>
          </p:cNvPr>
          <p:cNvSpPr txBox="1">
            <a:spLocks noChangeArrowheads="1"/>
          </p:cNvSpPr>
          <p:nvPr/>
        </p:nvSpPr>
        <p:spPr bwMode="auto">
          <a:xfrm>
            <a:off x="470647" y="5849471"/>
            <a:ext cx="5824030" cy="5810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588"/>
              <a:t>What questions should the Team Sponsor ask at each phase review?</a:t>
            </a:r>
          </a:p>
          <a:p>
            <a:r>
              <a:rPr lang="en-US" altLang="en-US" sz="1588"/>
              <a:t>What are the key deliverables?</a:t>
            </a:r>
          </a:p>
        </p:txBody>
      </p:sp>
      <p:pic>
        <p:nvPicPr>
          <p:cNvPr id="5" name="Picture 4">
            <a:extLst>
              <a:ext uri="{FF2B5EF4-FFF2-40B4-BE49-F238E27FC236}">
                <a16:creationId xmlns:a16="http://schemas.microsoft.com/office/drawing/2014/main" id="{D11A12C4-97C6-4513-BAB6-6DE7B1A6021E}"/>
              </a:ext>
            </a:extLst>
          </p:cNvPr>
          <p:cNvPicPr>
            <a:picLocks noChangeAspect="1"/>
          </p:cNvPicPr>
          <p:nvPr/>
        </p:nvPicPr>
        <p:blipFill>
          <a:blip r:embed="rId3" cstate="print">
            <a:extLst>
              <a:ext uri="{BEBA8EAE-BF5A-486C-A8C5-ECC9F3942E4B}">
                <a14:imgProps xmlns:a14="http://schemas.microsoft.com/office/drawing/2010/main">
                  <a14:imgLayer r:embed="rId4">
                    <a14:imgEffect>
                      <a14:backgroundRemoval t="9965" b="97818" l="5742" r="99823">
                        <a14:foregroundMark x1="28975" y1="64269" x2="16519" y2="65979"/>
                        <a14:foregroundMark x1="16519" y1="65979" x2="8569" y2="71580"/>
                        <a14:foregroundMark x1="8569" y1="71580" x2="1413" y2="80425"/>
                        <a14:foregroundMark x1="1413" y1="80425" x2="5830" y2="97877"/>
                        <a14:foregroundMark x1="5830" y1="97877" x2="7420" y2="97759"/>
                        <a14:foregroundMark x1="69346" y1="56309" x2="77739" y2="61733"/>
                        <a14:foregroundMark x1="77739" y1="61733" x2="99823" y2="65979"/>
                        <a14:foregroundMark x1="99823" y1="65979" x2="99028" y2="65861"/>
                      </a14:backgroundRemoval>
                    </a14:imgEffect>
                  </a14:imgLayer>
                </a14:imgProps>
              </a:ext>
              <a:ext uri="{28A0092B-C50C-407E-A947-70E740481C1C}">
                <a14:useLocalDpi xmlns:a14="http://schemas.microsoft.com/office/drawing/2010/main" val="0"/>
              </a:ext>
            </a:extLst>
          </a:blip>
          <a:stretch>
            <a:fillRect/>
          </a:stretch>
        </p:blipFill>
        <p:spPr>
          <a:xfrm>
            <a:off x="7328647" y="1960220"/>
            <a:ext cx="1662861" cy="249135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6" name="Rectangle 2">
            <a:extLst>
              <a:ext uri="{FF2B5EF4-FFF2-40B4-BE49-F238E27FC236}">
                <a16:creationId xmlns:a16="http://schemas.microsoft.com/office/drawing/2014/main" id="{FD6D2E24-8228-4491-B988-4AA7DC6FD2CF}"/>
              </a:ext>
            </a:extLst>
          </p:cNvPr>
          <p:cNvSpPr>
            <a:spLocks noGrp="1" noChangeArrowheads="1"/>
          </p:cNvSpPr>
          <p:nvPr>
            <p:ph type="title"/>
          </p:nvPr>
        </p:nvSpPr>
        <p:spPr/>
        <p:txBody>
          <a:bodyPr>
            <a:normAutofit/>
          </a:bodyPr>
          <a:lstStyle/>
          <a:p>
            <a:r>
              <a:rPr lang="en-US" altLang="en-US" sz="3200"/>
              <a:t>Measure Phase –Tollgate Questions for Champions (Team Sponsors) to ask</a:t>
            </a:r>
          </a:p>
        </p:txBody>
      </p:sp>
      <p:pic>
        <p:nvPicPr>
          <p:cNvPr id="441350" name="Picture 6">
            <a:extLst>
              <a:ext uri="{FF2B5EF4-FFF2-40B4-BE49-F238E27FC236}">
                <a16:creationId xmlns:a16="http://schemas.microsoft.com/office/drawing/2014/main" id="{A1C5B52A-C8D9-44EE-B533-63381D893D67}"/>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blackWhite">
          <a:xfrm>
            <a:off x="178386" y="1570037"/>
            <a:ext cx="1502777" cy="4525963"/>
          </a:xfrm>
          <a:noFill/>
          <a:ln/>
          <a:extLst>
            <a:ext uri="{91240B29-F687-4F45-9708-019B960494DF}">
              <a14:hiddenLine xmlns:a14="http://schemas.microsoft.com/office/drawing/2010/main" w="12700" cap="flat" cmpd="sng">
                <a:solidFill>
                  <a:schemeClr val="tx1"/>
                </a:solidFill>
                <a:prstDash val="solid"/>
                <a:miter lim="800000"/>
                <a:headEnd/>
                <a:tailEnd/>
              </a14:hiddenLine>
            </a:ext>
          </a:extLst>
        </p:spPr>
      </p:pic>
      <p:sp>
        <p:nvSpPr>
          <p:cNvPr id="441347" name="Rectangle 3">
            <a:extLst>
              <a:ext uri="{FF2B5EF4-FFF2-40B4-BE49-F238E27FC236}">
                <a16:creationId xmlns:a16="http://schemas.microsoft.com/office/drawing/2014/main" id="{1A759C31-8965-43F3-94D0-1744A3F25AF3}"/>
              </a:ext>
            </a:extLst>
          </p:cNvPr>
          <p:cNvSpPr>
            <a:spLocks noGrp="1" noChangeArrowheads="1"/>
          </p:cNvSpPr>
          <p:nvPr>
            <p:ph type="body" sz="half" idx="4294967295"/>
          </p:nvPr>
        </p:nvSpPr>
        <p:spPr>
          <a:xfrm>
            <a:off x="1681163" y="1706563"/>
            <a:ext cx="7462837" cy="5446712"/>
          </a:xfrm>
        </p:spPr>
        <p:txBody>
          <a:bodyPr/>
          <a:lstStyle/>
          <a:p>
            <a:pPr marL="302575" indent="-302575">
              <a:buFont typeface="Wingdings" panose="05000000000000000000" pitchFamily="2" charset="2"/>
              <a:buAutoNum type="arabicPeriod"/>
            </a:pPr>
            <a:r>
              <a:rPr lang="en-US" altLang="en-US" sz="1412" dirty="0"/>
              <a:t>Has your problem or objective statement changed?</a:t>
            </a:r>
          </a:p>
          <a:p>
            <a:pPr marL="302575" indent="-302575">
              <a:buFont typeface="Wingdings" panose="05000000000000000000" pitchFamily="2" charset="2"/>
              <a:buAutoNum type="arabicPeriod"/>
            </a:pPr>
            <a:r>
              <a:rPr lang="en-US" altLang="en-US" sz="1412" dirty="0"/>
              <a:t>What is the sigma capability of the current process</a:t>
            </a:r>
          </a:p>
          <a:p>
            <a:pPr marL="302575" indent="-302575">
              <a:buFont typeface="Wingdings" panose="05000000000000000000" pitchFamily="2" charset="2"/>
              <a:buAutoNum type="arabicPeriod"/>
            </a:pPr>
            <a:r>
              <a:rPr lang="en-US" altLang="en-US" sz="1412" dirty="0"/>
              <a:t>What have you learned from graphical analysis  of your primary metric? </a:t>
            </a:r>
          </a:p>
          <a:p>
            <a:pPr marL="302575" indent="-302575">
              <a:buFont typeface="Wingdings" panose="05000000000000000000" pitchFamily="2" charset="2"/>
              <a:buAutoNum type="arabicPeriod"/>
            </a:pPr>
            <a:r>
              <a:rPr lang="en-US" altLang="en-US" sz="1412" dirty="0"/>
              <a:t>Have you completed all of the needed process maps and what is the level of detail, who participated and what have you discovered?</a:t>
            </a:r>
          </a:p>
          <a:p>
            <a:pPr marL="302575" indent="-302575">
              <a:buFont typeface="Wingdings" panose="05000000000000000000" pitchFamily="2" charset="2"/>
              <a:buAutoNum type="arabicPeriod"/>
            </a:pPr>
            <a:r>
              <a:rPr lang="en-US" altLang="en-US" sz="1412" dirty="0"/>
              <a:t>For each Metric (Y) you have selected, summarize the top potential contributors (x) from your cause and effect analysis?</a:t>
            </a:r>
          </a:p>
          <a:p>
            <a:pPr marL="302575" indent="-302575">
              <a:buFont typeface="Wingdings" panose="05000000000000000000" pitchFamily="2" charset="2"/>
              <a:buAutoNum type="arabicPeriod"/>
            </a:pPr>
            <a:r>
              <a:rPr lang="en-US" altLang="en-US" sz="1412" dirty="0"/>
              <a:t>Is the data you are using in this project accurate enough to solve this problem?  Summarize the results of your measurement systems analysis.</a:t>
            </a:r>
          </a:p>
          <a:p>
            <a:pPr marL="302575" indent="-302575">
              <a:buFont typeface="Wingdings" panose="05000000000000000000" pitchFamily="2" charset="2"/>
              <a:buAutoNum type="arabicPeriod"/>
            </a:pPr>
            <a:r>
              <a:rPr lang="en-US" altLang="en-US" sz="1412" dirty="0"/>
              <a:t>What has the performance been, by week, for the metrics tracking  your defects and primary metric? (time series analysis)</a:t>
            </a:r>
          </a:p>
          <a:p>
            <a:pPr marL="302575" indent="-302575">
              <a:buFont typeface="Wingdings" panose="05000000000000000000" pitchFamily="2" charset="2"/>
              <a:buAutoNum type="arabicPeriod"/>
            </a:pPr>
            <a:r>
              <a:rPr lang="en-US" altLang="en-US" sz="1412" dirty="0"/>
              <a:t>What is the validated financial forecast for your project?</a:t>
            </a:r>
          </a:p>
          <a:p>
            <a:pPr marL="302575" indent="-302575">
              <a:buFont typeface="Wingdings" panose="05000000000000000000" pitchFamily="2" charset="2"/>
              <a:buAutoNum type="arabicPeriod"/>
            </a:pPr>
            <a:r>
              <a:rPr lang="en-US" altLang="en-US" sz="1412" dirty="0"/>
              <a:t>Are all data fields in your project tracking tool current with your most recent project process?</a:t>
            </a:r>
          </a:p>
          <a:p>
            <a:pPr marL="302575" indent="-302575">
              <a:buFont typeface="Wingdings" panose="05000000000000000000" pitchFamily="2" charset="2"/>
              <a:buAutoNum type="arabicPeriod"/>
            </a:pPr>
            <a:r>
              <a:rPr lang="en-US" altLang="en-US" sz="1412" dirty="0"/>
              <a:t>If you have completed the Measure phase, what are your conclusions?</a:t>
            </a:r>
          </a:p>
          <a:p>
            <a:pPr marL="302575" indent="-302575">
              <a:buFont typeface="Wingdings" panose="05000000000000000000" pitchFamily="2" charset="2"/>
              <a:buAutoNum type="arabicPeriod"/>
            </a:pPr>
            <a:r>
              <a:rPr lang="en-US" altLang="en-US" sz="1412" dirty="0"/>
              <a:t>Are you satisfied with the level of cooperation and support you are getting to solve your project in a timely manner?</a:t>
            </a:r>
          </a:p>
          <a:p>
            <a:pPr marL="302575" indent="-302575">
              <a:buFont typeface="Wingdings" panose="05000000000000000000" pitchFamily="2" charset="2"/>
              <a:buAutoNum type="arabicPeriod"/>
            </a:pPr>
            <a:r>
              <a:rPr lang="en-US" altLang="en-US" sz="1412" dirty="0"/>
              <a:t> Is your project still on track to meet the scheduled completion date?</a:t>
            </a:r>
          </a:p>
          <a:p>
            <a:pPr marL="302575" indent="-302575"/>
            <a:endParaRPr lang="en-US" altLang="en-US" sz="1412"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91" name="Rectangle 3">
            <a:extLst>
              <a:ext uri="{FF2B5EF4-FFF2-40B4-BE49-F238E27FC236}">
                <a16:creationId xmlns:a16="http://schemas.microsoft.com/office/drawing/2014/main" id="{1E115E4F-5290-4EFB-B30B-5309876CE905}"/>
              </a:ext>
            </a:extLst>
          </p:cNvPr>
          <p:cNvSpPr>
            <a:spLocks noGrp="1" noChangeArrowheads="1"/>
          </p:cNvSpPr>
          <p:nvPr>
            <p:ph type="body" sz="half" idx="4294967295"/>
          </p:nvPr>
        </p:nvSpPr>
        <p:spPr>
          <a:xfrm>
            <a:off x="1681163" y="1716088"/>
            <a:ext cx="7462837" cy="5446712"/>
          </a:xfrm>
        </p:spPr>
        <p:txBody>
          <a:bodyPr/>
          <a:lstStyle/>
          <a:p>
            <a:pPr marL="302575" indent="-302575">
              <a:buFont typeface="Wingdings" panose="05000000000000000000" pitchFamily="2" charset="2"/>
              <a:buAutoNum type="arabicPeriod"/>
            </a:pPr>
            <a:r>
              <a:rPr lang="en-US" altLang="en-US" sz="1412" dirty="0"/>
              <a:t>Has your problem or objective statement changed?</a:t>
            </a:r>
          </a:p>
          <a:p>
            <a:pPr marL="302575" indent="-302575">
              <a:buFont typeface="Wingdings" panose="05000000000000000000" pitchFamily="2" charset="2"/>
              <a:buAutoNum type="arabicPeriod"/>
            </a:pPr>
            <a:r>
              <a:rPr lang="en-US" altLang="en-US" sz="1412" dirty="0"/>
              <a:t>How did you identify potential x's?</a:t>
            </a:r>
          </a:p>
          <a:p>
            <a:pPr marL="302575" indent="-302575">
              <a:buFont typeface="Wingdings" panose="05000000000000000000" pitchFamily="2" charset="2"/>
              <a:buAutoNum type="arabicPeriod"/>
            </a:pPr>
            <a:r>
              <a:rPr lang="en-US" altLang="en-US" sz="1412" dirty="0"/>
              <a:t>What x's were verified with data? (Multi-</a:t>
            </a:r>
            <a:r>
              <a:rPr lang="en-US" altLang="en-US" sz="1412" dirty="0" err="1"/>
              <a:t>Vari</a:t>
            </a:r>
            <a:r>
              <a:rPr lang="en-US" altLang="en-US" sz="1412" dirty="0"/>
              <a:t>, Hypothesis, ANOVA, regression, etc.).</a:t>
            </a:r>
          </a:p>
          <a:p>
            <a:pPr marL="302575" indent="-302575">
              <a:buFont typeface="Wingdings" panose="05000000000000000000" pitchFamily="2" charset="2"/>
              <a:buAutoNum type="arabicPeriod"/>
            </a:pPr>
            <a:r>
              <a:rPr lang="en-US" altLang="en-US" sz="1412" dirty="0"/>
              <a:t>What are the confidence intervals you have used in making your assessments?</a:t>
            </a:r>
          </a:p>
          <a:p>
            <a:pPr marL="302575" indent="-302575">
              <a:buFont typeface="Wingdings" panose="05000000000000000000" pitchFamily="2" charset="2"/>
              <a:buAutoNum type="arabicPeriod"/>
            </a:pPr>
            <a:r>
              <a:rPr lang="en-US" altLang="en-US" sz="1412" dirty="0"/>
              <a:t>What are the top potential process steps, based on RPN's, that you have identified from your FMEA?</a:t>
            </a:r>
          </a:p>
          <a:p>
            <a:pPr marL="302575" indent="-302575">
              <a:buFont typeface="Wingdings" panose="05000000000000000000" pitchFamily="2" charset="2"/>
              <a:buAutoNum type="arabicPeriod"/>
            </a:pPr>
            <a:r>
              <a:rPr lang="en-US" altLang="en-US" sz="1412" dirty="0"/>
              <a:t>What has the performance been, by week, for the metrics tracking  your defects and primary metric? </a:t>
            </a:r>
          </a:p>
          <a:p>
            <a:pPr marL="302575" indent="-302575">
              <a:buFont typeface="Wingdings" panose="05000000000000000000" pitchFamily="2" charset="2"/>
              <a:buAutoNum type="arabicPeriod"/>
            </a:pPr>
            <a:r>
              <a:rPr lang="en-US" altLang="en-US" sz="1412" dirty="0"/>
              <a:t>If you have completed the Analyze phase, what are your conclusions?</a:t>
            </a:r>
          </a:p>
          <a:p>
            <a:pPr marL="302575" indent="-302575">
              <a:buFont typeface="Wingdings" panose="05000000000000000000" pitchFamily="2" charset="2"/>
              <a:buAutoNum type="arabicPeriod"/>
            </a:pPr>
            <a:r>
              <a:rPr lang="en-US" altLang="en-US" sz="1412" dirty="0"/>
              <a:t>Have you developed a plan for Design of Experiment / Pilot Tests?</a:t>
            </a:r>
          </a:p>
          <a:p>
            <a:pPr marL="302575" indent="-302575">
              <a:buFont typeface="Wingdings" panose="05000000000000000000" pitchFamily="2" charset="2"/>
              <a:buAutoNum type="arabicPeriod"/>
            </a:pPr>
            <a:r>
              <a:rPr lang="en-US" altLang="en-US" sz="1412" dirty="0"/>
              <a:t>Are all data fields in your project tracking tool current with your most recent project process?</a:t>
            </a:r>
          </a:p>
          <a:p>
            <a:pPr marL="302575" indent="-302575">
              <a:buFont typeface="Wingdings" panose="05000000000000000000" pitchFamily="2" charset="2"/>
              <a:buAutoNum type="arabicPeriod"/>
            </a:pPr>
            <a:r>
              <a:rPr lang="en-US" altLang="en-US" sz="1412" dirty="0"/>
              <a:t>Are you satisfied with the level of cooperation and support you are getting to solve your project in a timely manner?</a:t>
            </a:r>
          </a:p>
          <a:p>
            <a:pPr marL="302575" indent="-302575">
              <a:buFont typeface="Wingdings" panose="05000000000000000000" pitchFamily="2" charset="2"/>
              <a:buAutoNum type="arabicPeriod"/>
            </a:pPr>
            <a:r>
              <a:rPr lang="en-US" altLang="en-US" sz="1412" dirty="0"/>
              <a:t> Is your project still on track to meet the scheduled completion date?</a:t>
            </a:r>
          </a:p>
          <a:p>
            <a:pPr marL="302575" indent="-302575">
              <a:buFont typeface="Wingdings" panose="05000000000000000000" pitchFamily="2" charset="2"/>
              <a:buAutoNum type="arabicPeriod"/>
            </a:pPr>
            <a:r>
              <a:rPr lang="en-US" altLang="en-US" sz="1412" dirty="0"/>
              <a:t>Has your financial forecast changed by more than 20%?  If yes, what is the new validated forecast?</a:t>
            </a:r>
          </a:p>
          <a:p>
            <a:pPr marL="302575" indent="-302575"/>
            <a:endParaRPr lang="en-US" altLang="en-US" sz="1412" dirty="0"/>
          </a:p>
        </p:txBody>
      </p:sp>
      <p:sp>
        <p:nvSpPr>
          <p:cNvPr id="447490" name="Rectangle 2">
            <a:extLst>
              <a:ext uri="{FF2B5EF4-FFF2-40B4-BE49-F238E27FC236}">
                <a16:creationId xmlns:a16="http://schemas.microsoft.com/office/drawing/2014/main" id="{DC319180-7798-4763-91A2-DC4831547A73}"/>
              </a:ext>
            </a:extLst>
          </p:cNvPr>
          <p:cNvSpPr>
            <a:spLocks noGrp="1" noChangeArrowheads="1"/>
          </p:cNvSpPr>
          <p:nvPr>
            <p:ph type="title"/>
          </p:nvPr>
        </p:nvSpPr>
        <p:spPr/>
        <p:txBody>
          <a:bodyPr>
            <a:normAutofit/>
          </a:bodyPr>
          <a:lstStyle/>
          <a:p>
            <a:r>
              <a:rPr lang="en-US" altLang="en-US" sz="3200" dirty="0"/>
              <a:t>Analyze Phase –Tollgate Questions for Champions (Team Sponsors) to ask</a:t>
            </a:r>
          </a:p>
        </p:txBody>
      </p:sp>
      <p:pic>
        <p:nvPicPr>
          <p:cNvPr id="447497" name="Picture 9">
            <a:extLst>
              <a:ext uri="{FF2B5EF4-FFF2-40B4-BE49-F238E27FC236}">
                <a16:creationId xmlns:a16="http://schemas.microsoft.com/office/drawing/2014/main" id="{37EC3971-E8FD-4634-B452-9C4A430D7D1D}"/>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blackWhite">
          <a:xfrm>
            <a:off x="189113" y="1600200"/>
            <a:ext cx="1492050" cy="4358453"/>
          </a:xfrm>
          <a:noFill/>
          <a:ln/>
          <a:extLs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5" name="Rectangle 3">
            <a:extLst>
              <a:ext uri="{FF2B5EF4-FFF2-40B4-BE49-F238E27FC236}">
                <a16:creationId xmlns:a16="http://schemas.microsoft.com/office/drawing/2014/main" id="{C85C1AE7-479E-4F55-A8C9-1C510088D4FD}"/>
              </a:ext>
            </a:extLst>
          </p:cNvPr>
          <p:cNvSpPr>
            <a:spLocks noGrp="1" noChangeArrowheads="1"/>
          </p:cNvSpPr>
          <p:nvPr>
            <p:ph type="body" sz="half" idx="4294967295"/>
          </p:nvPr>
        </p:nvSpPr>
        <p:spPr>
          <a:xfrm>
            <a:off x="1681164" y="1716088"/>
            <a:ext cx="7278562" cy="5446712"/>
          </a:xfrm>
        </p:spPr>
        <p:txBody>
          <a:bodyPr/>
          <a:lstStyle/>
          <a:p>
            <a:pPr marL="302575" indent="-302575">
              <a:buFont typeface="Wingdings" panose="05000000000000000000" pitchFamily="2" charset="2"/>
              <a:buAutoNum type="arabicPeriod"/>
            </a:pPr>
            <a:r>
              <a:rPr lang="en-US" altLang="en-US" sz="1412" dirty="0"/>
              <a:t>Has your problem or objective statement changed?</a:t>
            </a:r>
          </a:p>
          <a:p>
            <a:pPr marL="302575" indent="-302575">
              <a:buFont typeface="Wingdings" panose="05000000000000000000" pitchFamily="2" charset="2"/>
              <a:buAutoNum type="arabicPeriod"/>
            </a:pPr>
            <a:r>
              <a:rPr lang="en-US" altLang="en-US" sz="1412" dirty="0"/>
              <a:t>Describe your experiment (s)</a:t>
            </a:r>
          </a:p>
          <a:p>
            <a:pPr marL="302575" indent="-302575">
              <a:buFont typeface="Wingdings" panose="05000000000000000000" pitchFamily="2" charset="2"/>
              <a:buAutoNum type="arabicPeriod"/>
            </a:pPr>
            <a:r>
              <a:rPr lang="en-US" altLang="en-US" sz="1412" dirty="0"/>
              <a:t>What were the statistical and practical conclusions from your experiment(s)?</a:t>
            </a:r>
          </a:p>
          <a:p>
            <a:pPr marL="302575" indent="-302575">
              <a:buFont typeface="Wingdings" panose="05000000000000000000" pitchFamily="2" charset="2"/>
              <a:buAutoNum type="arabicPeriod"/>
            </a:pPr>
            <a:r>
              <a:rPr lang="en-US" altLang="en-US" sz="1412" dirty="0"/>
              <a:t>Summarize which x’s you have selected based on your analysis to provide a solution to the problem and any sensitivity data you have to support their selection.</a:t>
            </a:r>
          </a:p>
          <a:p>
            <a:pPr marL="302575" indent="-302575">
              <a:buFont typeface="Wingdings" panose="05000000000000000000" pitchFamily="2" charset="2"/>
              <a:buAutoNum type="arabicPeriod"/>
            </a:pPr>
            <a:r>
              <a:rPr lang="en-US" altLang="en-US" sz="1412" dirty="0"/>
              <a:t>What possible solutions did you consider?</a:t>
            </a:r>
          </a:p>
          <a:p>
            <a:pPr marL="302575" indent="-302575">
              <a:buFont typeface="Wingdings" panose="05000000000000000000" pitchFamily="2" charset="2"/>
              <a:buAutoNum type="arabicPeriod"/>
            </a:pPr>
            <a:r>
              <a:rPr lang="en-US" altLang="en-US" sz="1412" dirty="0"/>
              <a:t>What did you learn from the Pilot test? What is the full scale implementation plan?</a:t>
            </a:r>
          </a:p>
          <a:p>
            <a:pPr marL="302575" indent="-302575">
              <a:buFont typeface="Wingdings" panose="05000000000000000000" pitchFamily="2" charset="2"/>
              <a:buAutoNum type="arabicPeriod"/>
            </a:pPr>
            <a:r>
              <a:rPr lang="en-US" altLang="en-US" sz="1412" dirty="0"/>
              <a:t>What has the performance been, by week, for the metrics tracking  your defects and primary metric? </a:t>
            </a:r>
          </a:p>
          <a:p>
            <a:pPr marL="302575" indent="-302575">
              <a:buFont typeface="Wingdings" panose="05000000000000000000" pitchFamily="2" charset="2"/>
              <a:buAutoNum type="arabicPeriod"/>
            </a:pPr>
            <a:r>
              <a:rPr lang="en-US" altLang="en-US" sz="1412" dirty="0"/>
              <a:t>If you have completed the Improve phase, what are your conclusions?</a:t>
            </a:r>
          </a:p>
          <a:p>
            <a:pPr marL="302575" indent="-302575">
              <a:buFont typeface="Wingdings" panose="05000000000000000000" pitchFamily="2" charset="2"/>
              <a:buAutoNum type="arabicPeriod"/>
            </a:pPr>
            <a:r>
              <a:rPr lang="en-US" altLang="en-US" sz="1412" dirty="0"/>
              <a:t>Are all data fields in your project tracking tool current with your most recent project process?</a:t>
            </a:r>
          </a:p>
          <a:p>
            <a:pPr marL="302575" indent="-302575">
              <a:buFont typeface="Wingdings" panose="05000000000000000000" pitchFamily="2" charset="2"/>
              <a:buAutoNum type="arabicPeriod"/>
            </a:pPr>
            <a:r>
              <a:rPr lang="en-US" altLang="en-US" sz="1412" dirty="0"/>
              <a:t>Are you satisfied with the level of cooperation and support you are getting to solve your project in a timely manner?</a:t>
            </a:r>
          </a:p>
          <a:p>
            <a:pPr marL="302575" indent="-302575">
              <a:buFont typeface="Wingdings" panose="05000000000000000000" pitchFamily="2" charset="2"/>
              <a:buAutoNum type="arabicPeriod"/>
            </a:pPr>
            <a:r>
              <a:rPr lang="en-US" altLang="en-US" sz="1412" dirty="0"/>
              <a:t> Is your project still on track to meet the scheduled completion date?</a:t>
            </a:r>
          </a:p>
          <a:p>
            <a:pPr marL="302575" indent="-302575">
              <a:buFont typeface="Wingdings" panose="05000000000000000000" pitchFamily="2" charset="2"/>
              <a:buAutoNum type="arabicPeriod"/>
            </a:pPr>
            <a:r>
              <a:rPr lang="en-US" altLang="en-US" sz="1412" dirty="0"/>
              <a:t>Has your financial forecast changed by more than 20%?  If yes, what is the new validated forecast?</a:t>
            </a:r>
          </a:p>
          <a:p>
            <a:pPr marL="302575" indent="-302575"/>
            <a:endParaRPr lang="en-US" altLang="en-US" sz="1412" dirty="0"/>
          </a:p>
        </p:txBody>
      </p:sp>
      <p:sp>
        <p:nvSpPr>
          <p:cNvPr id="448514" name="Rectangle 2">
            <a:extLst>
              <a:ext uri="{FF2B5EF4-FFF2-40B4-BE49-F238E27FC236}">
                <a16:creationId xmlns:a16="http://schemas.microsoft.com/office/drawing/2014/main" id="{ED6008E5-D3B6-46D6-BB7C-EFA215049229}"/>
              </a:ext>
            </a:extLst>
          </p:cNvPr>
          <p:cNvSpPr>
            <a:spLocks noGrp="1" noChangeArrowheads="1"/>
          </p:cNvSpPr>
          <p:nvPr>
            <p:ph type="title"/>
          </p:nvPr>
        </p:nvSpPr>
        <p:spPr/>
        <p:txBody>
          <a:bodyPr>
            <a:normAutofit/>
          </a:bodyPr>
          <a:lstStyle/>
          <a:p>
            <a:r>
              <a:rPr lang="en-US" altLang="en-US" sz="3200"/>
              <a:t>Improve Phase –Tollgate Questions for Champions (Team Sponsors) to ask</a:t>
            </a:r>
          </a:p>
        </p:txBody>
      </p:sp>
      <p:pic>
        <p:nvPicPr>
          <p:cNvPr id="448518" name="Picture 6">
            <a:extLst>
              <a:ext uri="{FF2B5EF4-FFF2-40B4-BE49-F238E27FC236}">
                <a16:creationId xmlns:a16="http://schemas.microsoft.com/office/drawing/2014/main" id="{EDFF650D-02E3-4198-A17E-69BA991A298A}"/>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blackWhite">
          <a:xfrm>
            <a:off x="184275" y="1600200"/>
            <a:ext cx="1415925" cy="3143553"/>
          </a:xfrm>
          <a:noFill/>
          <a:ln/>
          <a:extLs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9" name="Rectangle 3">
            <a:extLst>
              <a:ext uri="{FF2B5EF4-FFF2-40B4-BE49-F238E27FC236}">
                <a16:creationId xmlns:a16="http://schemas.microsoft.com/office/drawing/2014/main" id="{6B0A4002-80F4-4ECA-9C0A-9AD81A1B5D60}"/>
              </a:ext>
            </a:extLst>
          </p:cNvPr>
          <p:cNvSpPr>
            <a:spLocks noGrp="1" noChangeArrowheads="1"/>
          </p:cNvSpPr>
          <p:nvPr>
            <p:ph type="body" sz="half" idx="4294967295"/>
          </p:nvPr>
        </p:nvSpPr>
        <p:spPr>
          <a:xfrm>
            <a:off x="1676400" y="1716087"/>
            <a:ext cx="7391400" cy="5446713"/>
          </a:xfrm>
        </p:spPr>
        <p:txBody>
          <a:bodyPr/>
          <a:lstStyle/>
          <a:p>
            <a:pPr marL="302575" indent="-302575">
              <a:buFont typeface="Wingdings" panose="05000000000000000000" pitchFamily="2" charset="2"/>
              <a:buAutoNum type="arabicPeriod"/>
            </a:pPr>
            <a:r>
              <a:rPr lang="en-US" altLang="en-US" sz="1412" dirty="0"/>
              <a:t>What process controls are being implemented to maintain the newly achieved level of performance on the defects and Primary Metric?</a:t>
            </a:r>
          </a:p>
          <a:p>
            <a:pPr marL="302575" indent="-302575">
              <a:buFont typeface="Wingdings" panose="05000000000000000000" pitchFamily="2" charset="2"/>
              <a:buAutoNum type="arabicPeriod"/>
            </a:pPr>
            <a:r>
              <a:rPr lang="en-US" altLang="en-US" sz="1412" dirty="0"/>
              <a:t>Is the measurement system now in place adequate and in control to sustain the improvement?</a:t>
            </a:r>
          </a:p>
          <a:p>
            <a:pPr marL="302575" indent="-302575">
              <a:buFont typeface="Wingdings" panose="05000000000000000000" pitchFamily="2" charset="2"/>
              <a:buAutoNum type="arabicPeriod"/>
            </a:pPr>
            <a:r>
              <a:rPr lang="en-US" altLang="en-US" sz="1412" dirty="0"/>
              <a:t>Has the Process Owner approved the implementation of your projects results?</a:t>
            </a:r>
          </a:p>
          <a:p>
            <a:pPr marL="302575" indent="-302575">
              <a:buFont typeface="Wingdings" panose="05000000000000000000" pitchFamily="2" charset="2"/>
              <a:buAutoNum type="arabicPeriod"/>
            </a:pPr>
            <a:r>
              <a:rPr lang="en-US" altLang="en-US" sz="1412" dirty="0"/>
              <a:t>Are there any follow-up actions to complete this project, what are they, who is responsible and when will they be complete? (Project Transition Action Plan)</a:t>
            </a:r>
          </a:p>
          <a:p>
            <a:pPr marL="302575" indent="-302575">
              <a:buFont typeface="Wingdings" panose="05000000000000000000" pitchFamily="2" charset="2"/>
              <a:buAutoNum type="arabicPeriod"/>
            </a:pPr>
            <a:r>
              <a:rPr lang="en-US" altLang="en-US" sz="1412" dirty="0"/>
              <a:t>Who has the responsibility for maintaining the solutions to the process your project has implemented, are they aware and have they agreed?</a:t>
            </a:r>
          </a:p>
          <a:p>
            <a:pPr marL="302575" indent="-302575">
              <a:buFont typeface="Wingdings" panose="05000000000000000000" pitchFamily="2" charset="2"/>
              <a:buAutoNum type="arabicPeriod"/>
            </a:pPr>
            <a:r>
              <a:rPr lang="en-US" altLang="en-US" sz="1412" dirty="0"/>
              <a:t>What has the performance been of your primary metric? </a:t>
            </a:r>
          </a:p>
          <a:p>
            <a:pPr marL="302575" indent="-302575">
              <a:buFont typeface="Wingdings" panose="05000000000000000000" pitchFamily="2" charset="2"/>
              <a:buAutoNum type="arabicPeriod"/>
            </a:pPr>
            <a:r>
              <a:rPr lang="en-US" altLang="en-US" sz="1412" dirty="0"/>
              <a:t>What is the final validated forecasted savings from this project?</a:t>
            </a:r>
          </a:p>
          <a:p>
            <a:pPr marL="302575" indent="-302575">
              <a:buFont typeface="Wingdings" panose="05000000000000000000" pitchFamily="2" charset="2"/>
              <a:buAutoNum type="arabicPeriod"/>
            </a:pPr>
            <a:r>
              <a:rPr lang="en-US" altLang="en-US" sz="1412" dirty="0"/>
              <a:t>Have you updated all of your project documentation (FEMA, Process Flow, Control Plan, Procedures, etc.) Are all data fields in your project tracking tool current with your most recent project process?</a:t>
            </a:r>
          </a:p>
          <a:p>
            <a:pPr marL="302575" indent="-302575">
              <a:buFont typeface="Wingdings" panose="05000000000000000000" pitchFamily="2" charset="2"/>
              <a:buAutoNum type="arabicPeriod"/>
            </a:pPr>
            <a:r>
              <a:rPr lang="en-US" altLang="en-US" sz="1412" dirty="0"/>
              <a:t>What is the date scheduled for the completion and sign-off of your project's final report, control plan, and Project Transition Action Plan?</a:t>
            </a:r>
          </a:p>
          <a:p>
            <a:pPr marL="302575" indent="-302575">
              <a:buFont typeface="Wingdings" panose="05000000000000000000" pitchFamily="2" charset="2"/>
              <a:buAutoNum type="arabicPeriod"/>
            </a:pPr>
            <a:r>
              <a:rPr lang="en-US" altLang="en-US" sz="1412" dirty="0"/>
              <a:t>Have you transferred the reporting responsibility of this project to your Finance Rep?</a:t>
            </a:r>
          </a:p>
          <a:p>
            <a:pPr marL="302575" indent="-302575">
              <a:buFont typeface="Wingdings" panose="05000000000000000000" pitchFamily="2" charset="2"/>
              <a:buAutoNum type="arabicPeriod"/>
            </a:pPr>
            <a:r>
              <a:rPr lang="en-US" altLang="en-US" sz="1412" dirty="0"/>
              <a:t>Do you have any ideas for follow-up projects?</a:t>
            </a:r>
          </a:p>
          <a:p>
            <a:pPr marL="302575" indent="-302575"/>
            <a:endParaRPr lang="en-US" altLang="en-US" sz="1412" dirty="0"/>
          </a:p>
        </p:txBody>
      </p:sp>
      <p:sp>
        <p:nvSpPr>
          <p:cNvPr id="449538" name="Rectangle 2">
            <a:extLst>
              <a:ext uri="{FF2B5EF4-FFF2-40B4-BE49-F238E27FC236}">
                <a16:creationId xmlns:a16="http://schemas.microsoft.com/office/drawing/2014/main" id="{4B275486-E9D9-428A-80D2-FE4E118F4845}"/>
              </a:ext>
            </a:extLst>
          </p:cNvPr>
          <p:cNvSpPr>
            <a:spLocks noGrp="1" noChangeArrowheads="1"/>
          </p:cNvSpPr>
          <p:nvPr>
            <p:ph type="title"/>
          </p:nvPr>
        </p:nvSpPr>
        <p:spPr/>
        <p:txBody>
          <a:bodyPr>
            <a:normAutofit/>
          </a:bodyPr>
          <a:lstStyle/>
          <a:p>
            <a:r>
              <a:rPr lang="en-US" altLang="en-US" sz="3200"/>
              <a:t>Control Phase –Tollgate Questions for Champions (Team Sponsors) to ask</a:t>
            </a:r>
          </a:p>
        </p:txBody>
      </p:sp>
      <p:pic>
        <p:nvPicPr>
          <p:cNvPr id="449542" name="Picture 6">
            <a:extLst>
              <a:ext uri="{FF2B5EF4-FFF2-40B4-BE49-F238E27FC236}">
                <a16:creationId xmlns:a16="http://schemas.microsoft.com/office/drawing/2014/main" id="{E1CA0A37-1905-4F9E-ABC7-C61CC705F56C}"/>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blackWhite">
          <a:xfrm>
            <a:off x="184275" y="1600200"/>
            <a:ext cx="1415925" cy="3143553"/>
          </a:xfrm>
          <a:noFill/>
          <a:ln/>
          <a:extLs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sld>
</file>

<file path=ppt/theme/theme1.xml><?xml version="1.0" encoding="utf-8"?>
<a:theme xmlns:a="http://schemas.openxmlformats.org/drawingml/2006/main" name="BMGI Logo and Design">
  <a:themeElements>
    <a:clrScheme name="Custom 1">
      <a:dk1>
        <a:srgbClr val="333333"/>
      </a:dk1>
      <a:lt1>
        <a:srgbClr val="FFFFFF"/>
      </a:lt1>
      <a:dk2>
        <a:srgbClr val="333333"/>
      </a:dk2>
      <a:lt2>
        <a:srgbClr val="808080"/>
      </a:lt2>
      <a:accent1>
        <a:srgbClr val="006497"/>
      </a:accent1>
      <a:accent2>
        <a:srgbClr val="3D7CA5"/>
      </a:accent2>
      <a:accent3>
        <a:srgbClr val="FFFFFF"/>
      </a:accent3>
      <a:accent4>
        <a:srgbClr val="2A2A2A"/>
      </a:accent4>
      <a:accent5>
        <a:srgbClr val="9FBDD2"/>
      </a:accent5>
      <a:accent6>
        <a:srgbClr val="709DBA"/>
      </a:accent6>
      <a:hlink>
        <a:srgbClr val="DE3A43"/>
      </a:hlink>
      <a:folHlink>
        <a:srgbClr val="52923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07899C580CB0C4480908FFC2C286A52" ma:contentTypeVersion="8" ma:contentTypeDescription="Create a new document." ma:contentTypeScope="" ma:versionID="bff7f7ebcdb034f4b516ce8d930e31b5">
  <xsd:schema xmlns:xsd="http://www.w3.org/2001/XMLSchema" xmlns:xs="http://www.w3.org/2001/XMLSchema" xmlns:p="http://schemas.microsoft.com/office/2006/metadata/properties" xmlns:ns2="54a85b43-e484-4e23-8a6a-a07a2ddf1fbd" xmlns:ns3="b3eb33db-f301-4cf0-bf6a-881ba77f7602" targetNamespace="http://schemas.microsoft.com/office/2006/metadata/properties" ma:root="true" ma:fieldsID="6f23a9b6867f7262c3f8f1d38cad4586" ns2:_="" ns3:_="">
    <xsd:import namespace="54a85b43-e484-4e23-8a6a-a07a2ddf1fbd"/>
    <xsd:import namespace="b3eb33db-f301-4cf0-bf6a-881ba77f760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a85b43-e484-4e23-8a6a-a07a2ddf1fb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3eb33db-f301-4cf0-bf6a-881ba77f760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02BB578-6A43-48B6-A24E-DDD029F16F40}"/>
</file>

<file path=customXml/itemProps2.xml><?xml version="1.0" encoding="utf-8"?>
<ds:datastoreItem xmlns:ds="http://schemas.openxmlformats.org/officeDocument/2006/customXml" ds:itemID="{660475EC-D167-4641-B470-5DD7A7CC6E5F}"/>
</file>

<file path=customXml/itemProps3.xml><?xml version="1.0" encoding="utf-8"?>
<ds:datastoreItem xmlns:ds="http://schemas.openxmlformats.org/officeDocument/2006/customXml" ds:itemID="{55FA8E43-6054-4155-9F55-0FC88D508AD1}"/>
</file>

<file path=docProps/app.xml><?xml version="1.0" encoding="utf-8"?>
<Properties xmlns="http://schemas.openxmlformats.org/officeDocument/2006/extended-properties" xmlns:vt="http://schemas.openxmlformats.org/officeDocument/2006/docPropsVTypes">
  <Template/>
  <TotalTime>65</TotalTime>
  <Words>857</Words>
  <Application>Microsoft Office PowerPoint</Application>
  <PresentationFormat>On-screen Show (4:3)</PresentationFormat>
  <Paragraphs>54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Times New Roman</vt:lpstr>
      <vt:lpstr>Wingdings</vt:lpstr>
      <vt:lpstr>BMGI Logo and Design</vt:lpstr>
      <vt:lpstr>Project Phases &amp; Tollgate Reviews </vt:lpstr>
      <vt:lpstr>Measure Phase –Tollgate Questions for Champions (Team Sponsors) to ask</vt:lpstr>
      <vt:lpstr>Analyze Phase –Tollgate Questions for Champions (Team Sponsors) to ask</vt:lpstr>
      <vt:lpstr>Improve Phase –Tollgate Questions for Champions (Team Sponsors) to ask</vt:lpstr>
      <vt:lpstr>Control Phase –Tollgate Questions for Champions (Team Sponsors) to ask</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Christina Almblad</dc:creator>
  <cp:lastModifiedBy>Christina Almblad</cp:lastModifiedBy>
  <cp:revision>14</cp:revision>
  <dcterms:created xsi:type="dcterms:W3CDTF">2016-11-16T18:25:45Z</dcterms:created>
  <dcterms:modified xsi:type="dcterms:W3CDTF">2018-12-03T23:18:45Z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0x010100A07899C580CB0C4480908FFC2C286A52</vt:lpwstr>
  </property>
  <property fmtid="{D5CDD505-2E9C-101B-9397-08002B2CF9AE}" pid="3" name="Order">
    <vt:r8>9853200</vt:r8>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ies>
</file>