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5544800" cy="10058400"/>
  <p:notesSz cx="15544800" cy="10058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97DA7"/>
    <a:srgbClr val="BABBBB"/>
    <a:srgbClr val="75787C"/>
    <a:srgbClr val="A0BCD0"/>
    <a:srgbClr val="6F9CB9"/>
    <a:srgbClr val="FAE2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715" y="-3029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3.xml"/><Relationship Id="rId4" Type="http://schemas.openxmlformats.org/officeDocument/2006/relationships/viewProps" Target="viewProps.xml"/><Relationship Id="rId9" Type="http://schemas.openxmlformats.org/officeDocument/2006/relationships/customXml" Target="../customXml/item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ina Almblad" userId="6d99187e-b490-4a9e-9101-9028b0dbcb21" providerId="ADAL" clId="{9A404E20-249F-46A4-85AE-FE364291E29B}"/>
    <pc:docChg chg="modSld">
      <pc:chgData name="Christina Almblad" userId="6d99187e-b490-4a9e-9101-9028b0dbcb21" providerId="ADAL" clId="{9A404E20-249F-46A4-85AE-FE364291E29B}" dt="2024-03-14T16:52:24.214" v="3" actId="166"/>
      <pc:docMkLst>
        <pc:docMk/>
      </pc:docMkLst>
      <pc:sldChg chg="modSp mod">
        <pc:chgData name="Christina Almblad" userId="6d99187e-b490-4a9e-9101-9028b0dbcb21" providerId="ADAL" clId="{9A404E20-249F-46A4-85AE-FE364291E29B}" dt="2024-03-14T16:52:24.214" v="3" actId="166"/>
        <pc:sldMkLst>
          <pc:docMk/>
          <pc:sldMk cId="0" sldId="256"/>
        </pc:sldMkLst>
        <pc:spChg chg="ord">
          <ac:chgData name="Christina Almblad" userId="6d99187e-b490-4a9e-9101-9028b0dbcb21" providerId="ADAL" clId="{9A404E20-249F-46A4-85AE-FE364291E29B}" dt="2024-03-14T16:51:48.928" v="0" actId="166"/>
          <ac:spMkLst>
            <pc:docMk/>
            <pc:sldMk cId="0" sldId="256"/>
            <ac:spMk id="7" creationId="{00000000-0000-0000-0000-000000000000}"/>
          </ac:spMkLst>
        </pc:spChg>
        <pc:spChg chg="ord">
          <ac:chgData name="Christina Almblad" userId="6d99187e-b490-4a9e-9101-9028b0dbcb21" providerId="ADAL" clId="{9A404E20-249F-46A4-85AE-FE364291E29B}" dt="2024-03-14T16:52:24.214" v="3" actId="166"/>
          <ac:spMkLst>
            <pc:docMk/>
            <pc:sldMk cId="0" sldId="256"/>
            <ac:spMk id="8" creationId="{00000000-0000-0000-0000-000000000000}"/>
          </ac:spMkLst>
        </pc:spChg>
        <pc:spChg chg="ord">
          <ac:chgData name="Christina Almblad" userId="6d99187e-b490-4a9e-9101-9028b0dbcb21" providerId="ADAL" clId="{9A404E20-249F-46A4-85AE-FE364291E29B}" dt="2024-03-14T16:51:53.452" v="1" actId="166"/>
          <ac:spMkLst>
            <pc:docMk/>
            <pc:sldMk cId="0" sldId="256"/>
            <ac:spMk id="9" creationId="{00000000-0000-0000-0000-000000000000}"/>
          </ac:spMkLst>
        </pc:spChg>
        <pc:spChg chg="ord">
          <ac:chgData name="Christina Almblad" userId="6d99187e-b490-4a9e-9101-9028b0dbcb21" providerId="ADAL" clId="{9A404E20-249F-46A4-85AE-FE364291E29B}" dt="2024-03-14T16:51:56.927" v="2" actId="166"/>
          <ac:spMkLst>
            <pc:docMk/>
            <pc:sldMk cId="0" sldId="256"/>
            <ac:spMk id="10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165860" y="3118104"/>
            <a:ext cx="1321308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331720" y="5632704"/>
            <a:ext cx="1088136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777240" y="2313432"/>
            <a:ext cx="6761988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8005572" y="2313432"/>
            <a:ext cx="6761988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3/14/2024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3/14/2024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3/14/2024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810552" y="8976060"/>
            <a:ext cx="584835" cy="0"/>
          </a:xfrm>
          <a:custGeom>
            <a:avLst/>
            <a:gdLst/>
            <a:ahLst/>
            <a:cxnLst/>
            <a:rect l="l" t="t" r="r" b="b"/>
            <a:pathLst>
              <a:path w="584834">
                <a:moveTo>
                  <a:pt x="0" y="0"/>
                </a:moveTo>
                <a:lnTo>
                  <a:pt x="584593" y="0"/>
                </a:lnTo>
              </a:path>
            </a:pathLst>
          </a:custGeom>
          <a:ln w="58737">
            <a:solidFill>
              <a:srgbClr val="A3493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9363278" y="8976060"/>
            <a:ext cx="584835" cy="0"/>
          </a:xfrm>
          <a:custGeom>
            <a:avLst/>
            <a:gdLst/>
            <a:ahLst/>
            <a:cxnLst/>
            <a:rect l="l" t="t" r="r" b="b"/>
            <a:pathLst>
              <a:path w="584834">
                <a:moveTo>
                  <a:pt x="0" y="0"/>
                </a:moveTo>
                <a:lnTo>
                  <a:pt x="584593" y="0"/>
                </a:lnTo>
              </a:path>
            </a:pathLst>
          </a:custGeom>
          <a:ln w="58737">
            <a:solidFill>
              <a:srgbClr val="A3493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11916003" y="8976060"/>
            <a:ext cx="600075" cy="0"/>
          </a:xfrm>
          <a:custGeom>
            <a:avLst/>
            <a:gdLst/>
            <a:ahLst/>
            <a:cxnLst/>
            <a:rect l="l" t="t" r="r" b="b"/>
            <a:pathLst>
              <a:path w="600075">
                <a:moveTo>
                  <a:pt x="0" y="0"/>
                </a:moveTo>
                <a:lnTo>
                  <a:pt x="599960" y="0"/>
                </a:lnTo>
              </a:path>
            </a:pathLst>
          </a:custGeom>
          <a:ln w="58737">
            <a:solidFill>
              <a:srgbClr val="A3493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" name="bg object 19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2235995" y="8883083"/>
            <a:ext cx="174459" cy="18594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77240" y="402336"/>
            <a:ext cx="13990320" cy="16093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77240" y="2313432"/>
            <a:ext cx="1399032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285232" y="9354312"/>
            <a:ext cx="4974336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77240" y="9354312"/>
            <a:ext cx="3575304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192256" y="9354312"/>
            <a:ext cx="3575304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hyperlink" Target="http://www.leanmethods.com/" TargetMode="Externa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46409" y="9525384"/>
            <a:ext cx="1431925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-10" dirty="0">
                <a:solidFill>
                  <a:srgbClr val="231F20"/>
                </a:solidFill>
                <a:latin typeface="Arial"/>
                <a:cs typeface="Arial"/>
                <a:hlinkClick r:id="rId2"/>
              </a:rPr>
              <a:t>www.leanmethods.com</a:t>
            </a:r>
            <a:endParaRPr sz="1000">
              <a:latin typeface="Arial"/>
              <a:cs typeface="Arial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2393810" y="310895"/>
          <a:ext cx="12828892" cy="79571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68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35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86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686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686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86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6865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6865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6865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6865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6865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6865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68654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668654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668654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668654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668654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668654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</a:tblGrid>
              <a:tr h="318770">
                <a:tc rowSpan="2"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9050">
                      <a:solidFill>
                        <a:srgbClr val="231F20"/>
                      </a:solidFill>
                      <a:prstDash val="solid"/>
                    </a:lnR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16"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5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SELECT</a:t>
                      </a:r>
                      <a:r>
                        <a:rPr sz="150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i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SYSTEM</a:t>
                      </a:r>
                      <a:r>
                        <a:rPr sz="1500" b="1" i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i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WITH</a:t>
                      </a:r>
                      <a:r>
                        <a:rPr sz="1500" b="1" i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i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MISTAKE</a:t>
                      </a:r>
                      <a:r>
                        <a:rPr sz="1500" b="1" i="1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i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PROOFING</a:t>
                      </a:r>
                      <a:r>
                        <a:rPr sz="1500" b="1" i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500" b="1" i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OPPORTUNITY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27305" marB="0">
                    <a:lnL w="190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  <a:solidFill>
                      <a:srgbClr val="04649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29665"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9050">
                      <a:solidFill>
                        <a:srgbClr val="231F20"/>
                      </a:solidFill>
                      <a:prstDash val="solid"/>
                    </a:lnR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4620" marR="276225">
                        <a:lnSpc>
                          <a:spcPct val="100000"/>
                        </a:lnSpc>
                        <a:spcBef>
                          <a:spcPts val="919"/>
                        </a:spcBef>
                      </a:pPr>
                      <a:r>
                        <a:rPr sz="1200" b="1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Operating </a:t>
                      </a:r>
                      <a:r>
                        <a:rPr sz="1200" b="1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Stock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116839" marB="0" vert="vert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34620">
                        <a:lnSpc>
                          <a:spcPct val="100000"/>
                        </a:lnSpc>
                      </a:pPr>
                      <a:r>
                        <a:rPr sz="1200" b="1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Fasteners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3020" marB="0" vert="vert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34620">
                        <a:lnSpc>
                          <a:spcPct val="100000"/>
                        </a:lnSpc>
                      </a:pPr>
                      <a:r>
                        <a:rPr sz="1200" b="1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Code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3020" marB="0" vert="vert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34620">
                        <a:lnSpc>
                          <a:spcPct val="100000"/>
                        </a:lnSpc>
                      </a:pPr>
                      <a:r>
                        <a:rPr sz="1200" b="1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Component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3020" marB="0" vert="vert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34620">
                        <a:lnSpc>
                          <a:spcPct val="100000"/>
                        </a:lnSpc>
                      </a:pPr>
                      <a:r>
                        <a:rPr sz="1200" b="1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Assembly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3020" marB="0" vert="vert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34620">
                        <a:lnSpc>
                          <a:spcPct val="100000"/>
                        </a:lnSpc>
                      </a:pPr>
                      <a:r>
                        <a:rPr sz="1200" b="1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Fixture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3020" marB="0" vert="vert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3462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b="1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Tool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3020" marB="0" vert="vert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4620" marR="276225">
                        <a:lnSpc>
                          <a:spcPct val="100000"/>
                        </a:lnSpc>
                        <a:spcBef>
                          <a:spcPts val="925"/>
                        </a:spcBef>
                      </a:pPr>
                      <a:r>
                        <a:rPr sz="1200" b="1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Manual </a:t>
                      </a:r>
                      <a:r>
                        <a:rPr sz="1200" b="1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Operation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117475" marB="0" vert="vert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34620">
                        <a:lnSpc>
                          <a:spcPct val="100000"/>
                        </a:lnSpc>
                      </a:pPr>
                      <a:r>
                        <a:rPr sz="1200" b="1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Planning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3655" marB="0" vert="vert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34620">
                        <a:lnSpc>
                          <a:spcPct val="100000"/>
                        </a:lnSpc>
                      </a:pPr>
                      <a:r>
                        <a:rPr sz="1200" b="1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Design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3655" marB="0" vert="vert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4620" marR="252095">
                        <a:lnSpc>
                          <a:spcPct val="100000"/>
                        </a:lnSpc>
                        <a:spcBef>
                          <a:spcPts val="925"/>
                        </a:spcBef>
                      </a:pPr>
                      <a:r>
                        <a:rPr sz="1200" b="1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Automatic </a:t>
                      </a:r>
                      <a:r>
                        <a:rPr sz="1200" b="1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Operation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117475" marB="0" vert="vert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34620">
                        <a:lnSpc>
                          <a:spcPct val="100000"/>
                        </a:lnSpc>
                      </a:pPr>
                      <a:r>
                        <a:rPr sz="1200" b="1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Connection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3655" marB="0" vert="vert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34620">
                        <a:lnSpc>
                          <a:spcPct val="100000"/>
                        </a:lnSpc>
                      </a:pPr>
                      <a:r>
                        <a:rPr sz="1200" b="1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Safety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3655" marB="0" vert="vert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34620">
                        <a:lnSpc>
                          <a:spcPct val="100000"/>
                        </a:lnSpc>
                      </a:pPr>
                      <a:r>
                        <a:rPr sz="1200" b="1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e-</a:t>
                      </a:r>
                      <a:r>
                        <a:rPr sz="1200" b="1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Forms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3655" marB="0" vert="vert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34620">
                        <a:lnSpc>
                          <a:spcPct val="100000"/>
                        </a:lnSpc>
                      </a:pPr>
                      <a:r>
                        <a:rPr sz="1200" b="1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Paper</a:t>
                      </a:r>
                      <a:r>
                        <a:rPr sz="1200" b="1" spc="-4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Form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3655" marB="0" vert="vert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34620">
                        <a:lnSpc>
                          <a:spcPct val="100000"/>
                        </a:lnSpc>
                      </a:pPr>
                      <a:r>
                        <a:rPr sz="1200" b="1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Decision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33655" marB="0" vert="vert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6559">
                <a:tc rowSpan="19">
                  <a:txBody>
                    <a:bodyPr/>
                    <a:lstStyle/>
                    <a:p>
                      <a:pPr marR="36830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5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SELECT </a:t>
                      </a:r>
                      <a:r>
                        <a:rPr sz="1500" b="1" i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POSSIBLE DEFECT / </a:t>
                      </a:r>
                      <a:r>
                        <a:rPr sz="1500" b="1" i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MISTAKE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43180" marB="0" vert="vert270">
                    <a:lnL w="1270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  <a:solidFill>
                      <a:srgbClr val="046496"/>
                    </a:solidFill>
                  </a:tcPr>
                </a:tc>
                <a:tc>
                  <a:txBody>
                    <a:bodyPr/>
                    <a:lstStyle/>
                    <a:p>
                      <a:pPr marR="113664" algn="r">
                        <a:lnSpc>
                          <a:spcPct val="100000"/>
                        </a:lnSpc>
                        <a:spcBef>
                          <a:spcPts val="880"/>
                        </a:spcBef>
                      </a:pPr>
                      <a:r>
                        <a:rPr sz="1200" b="1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Alignment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111760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0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6,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15,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8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2763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0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1,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13,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9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2763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0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7,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13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2763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0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1,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16,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9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2763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0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5,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16,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9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2763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0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16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2763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05"/>
                        </a:spcBef>
                      </a:pPr>
                      <a:r>
                        <a:rPr sz="1000" spc="-6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1,</a:t>
                      </a:r>
                      <a:r>
                        <a:rPr sz="1000" spc="-8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7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13,</a:t>
                      </a:r>
                      <a:r>
                        <a:rPr sz="1000" spc="-8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7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15,</a:t>
                      </a:r>
                      <a:r>
                        <a:rPr sz="1000" spc="-8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16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2763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0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20,</a:t>
                      </a:r>
                      <a:r>
                        <a:rPr sz="1000" spc="-4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17,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16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2763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0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20,</a:t>
                      </a:r>
                      <a:r>
                        <a:rPr sz="1000" spc="-4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17,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16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2763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05"/>
                        </a:spcBef>
                      </a:pPr>
                      <a:r>
                        <a:rPr sz="1000" spc="-7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1,</a:t>
                      </a:r>
                      <a:r>
                        <a:rPr sz="1000" spc="-10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8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13,</a:t>
                      </a:r>
                      <a:r>
                        <a:rPr sz="1000" spc="-9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8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15,</a:t>
                      </a:r>
                      <a:r>
                        <a:rPr sz="1000" spc="-9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16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2763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05"/>
                        </a:spcBef>
                      </a:pPr>
                      <a:r>
                        <a:rPr sz="1000" spc="-6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1,</a:t>
                      </a:r>
                      <a:r>
                        <a:rPr sz="1000" spc="-8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7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15,</a:t>
                      </a:r>
                      <a:r>
                        <a:rPr sz="1000" spc="-8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7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13,</a:t>
                      </a:r>
                      <a:r>
                        <a:rPr sz="1000" spc="-8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16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2763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0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3,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8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2763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0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7,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13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2763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0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7,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13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2763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0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17,</a:t>
                      </a:r>
                      <a:r>
                        <a:rPr sz="1000" spc="-4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19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2763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845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3180" marB="0" vert="vert270">
                    <a:lnL w="1270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  <a:solidFill>
                      <a:srgbClr val="046496"/>
                    </a:solidFill>
                  </a:tcPr>
                </a:tc>
                <a:tc>
                  <a:txBody>
                    <a:bodyPr/>
                    <a:lstStyle/>
                    <a:p>
                      <a:pPr marR="113664" algn="r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sz="1200" b="1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Scratches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72390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7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9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7,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9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7,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9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7,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9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7,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9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7,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9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7,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13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4,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13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8,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16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5,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10,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9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8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845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3180" marB="0" vert="vert270">
                    <a:lnL w="1270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  <a:solidFill>
                      <a:srgbClr val="046496"/>
                    </a:solidFill>
                  </a:tcPr>
                </a:tc>
                <a:tc>
                  <a:txBody>
                    <a:bodyPr/>
                    <a:lstStyle/>
                    <a:p>
                      <a:pPr marR="113030" algn="r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sz="1200" b="1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Contamination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72390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4,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9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12,</a:t>
                      </a:r>
                      <a:r>
                        <a:rPr sz="1000" spc="-4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8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11,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4,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9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5,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4,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8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11,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9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5,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4,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8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11,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9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5,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4,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8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11,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9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5,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4,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8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11,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9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5,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4,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8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11,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9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7,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16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4,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10,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9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4,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13,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9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2,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10,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16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5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3180" marB="0" vert="vert270">
                    <a:lnL w="1270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  <a:solidFill>
                      <a:srgbClr val="046496"/>
                    </a:solidFill>
                  </a:tcPr>
                </a:tc>
                <a:tc>
                  <a:txBody>
                    <a:bodyPr/>
                    <a:lstStyle/>
                    <a:p>
                      <a:pPr marR="93345" algn="r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sz="1200" b="1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Non-</a:t>
                      </a:r>
                      <a:r>
                        <a:rPr sz="1200" b="1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Processed</a:t>
                      </a:r>
                      <a:r>
                        <a:rPr sz="1200" b="1" spc="-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Parts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72390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8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16,</a:t>
                      </a:r>
                      <a:r>
                        <a:rPr sz="1000" spc="-9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8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13,</a:t>
                      </a:r>
                      <a:r>
                        <a:rPr sz="1000" spc="-9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8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12,</a:t>
                      </a:r>
                      <a:r>
                        <a:rPr sz="1000" spc="-9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9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8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12,</a:t>
                      </a:r>
                      <a:r>
                        <a:rPr sz="1000" spc="-1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8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16,</a:t>
                      </a:r>
                      <a:r>
                        <a:rPr sz="1000" spc="-114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7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9,</a:t>
                      </a:r>
                      <a:r>
                        <a:rPr sz="1000" spc="-114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13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3,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17,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20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8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16,</a:t>
                      </a:r>
                      <a:r>
                        <a:rPr sz="1000" spc="-9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8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13,</a:t>
                      </a:r>
                      <a:r>
                        <a:rPr sz="1000" spc="-9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8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12,</a:t>
                      </a:r>
                      <a:r>
                        <a:rPr sz="1000" spc="-9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9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8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16,</a:t>
                      </a:r>
                      <a:r>
                        <a:rPr sz="1000" spc="-9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8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13,</a:t>
                      </a:r>
                      <a:r>
                        <a:rPr sz="1000" spc="-9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8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12,</a:t>
                      </a:r>
                      <a:r>
                        <a:rPr sz="1000" spc="-9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9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8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15,</a:t>
                      </a:r>
                      <a:r>
                        <a:rPr sz="1000" spc="-1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8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16,</a:t>
                      </a:r>
                      <a:r>
                        <a:rPr sz="1000" spc="-114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8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12,</a:t>
                      </a:r>
                      <a:r>
                        <a:rPr sz="1000" spc="-114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9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8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13,</a:t>
                      </a:r>
                      <a:r>
                        <a:rPr sz="1000" spc="-9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8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16,</a:t>
                      </a:r>
                      <a:r>
                        <a:rPr sz="1000" spc="-9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8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12,</a:t>
                      </a:r>
                      <a:r>
                        <a:rPr sz="1000" spc="-9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9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8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13,</a:t>
                      </a:r>
                      <a:r>
                        <a:rPr sz="1000" spc="-9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8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16,</a:t>
                      </a:r>
                      <a:r>
                        <a:rPr sz="1000" spc="-9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8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12,</a:t>
                      </a:r>
                      <a:r>
                        <a:rPr sz="1000" spc="-9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9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1,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7,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16,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17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7,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16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1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8,</a:t>
                      </a:r>
                      <a:r>
                        <a:rPr sz="1000" spc="-17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10,</a:t>
                      </a:r>
                      <a:r>
                        <a:rPr sz="1000" spc="-17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12,</a:t>
                      </a:r>
                      <a:r>
                        <a:rPr sz="1000" spc="-17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13,</a:t>
                      </a:r>
                      <a:r>
                        <a:rPr sz="1000" spc="-17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9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16,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5,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12,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9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2,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13,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8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8,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3,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17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15,</a:t>
                      </a:r>
                      <a:r>
                        <a:rPr sz="1000" spc="-4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17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17,</a:t>
                      </a:r>
                      <a:r>
                        <a:rPr sz="1000" spc="-4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19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845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3180" marB="0" vert="vert270">
                    <a:lnL w="1270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  <a:solidFill>
                      <a:srgbClr val="046496"/>
                    </a:solidFill>
                  </a:tcPr>
                </a:tc>
                <a:tc>
                  <a:txBody>
                    <a:bodyPr/>
                    <a:lstStyle/>
                    <a:p>
                      <a:pPr marR="113664" algn="r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sz="1200" b="1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Size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72390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8,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15,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9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8,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15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20,</a:t>
                      </a:r>
                      <a:r>
                        <a:rPr sz="1000" spc="-4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13,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11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8,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15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8,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15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16,</a:t>
                      </a:r>
                      <a:r>
                        <a:rPr sz="1000" spc="-4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8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16,</a:t>
                      </a:r>
                      <a:r>
                        <a:rPr sz="1000" spc="-4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8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16,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8,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9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4,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16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8,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12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8,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19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845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3180" marB="0" vert="vert270">
                    <a:lnL w="1270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  <a:solidFill>
                      <a:srgbClr val="046496"/>
                    </a:solidFill>
                  </a:tcPr>
                </a:tc>
                <a:tc>
                  <a:txBody>
                    <a:bodyPr/>
                    <a:lstStyle/>
                    <a:p>
                      <a:pPr marR="113664" algn="r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sz="1200" b="1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Weight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72390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8,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5,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8,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5,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8,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5,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8,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5,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8,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8,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3,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17,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9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4,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16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6,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8,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8,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12,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9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8,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19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845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3180" marB="0" vert="vert270">
                    <a:lnL w="1270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  <a:solidFill>
                      <a:srgbClr val="046496"/>
                    </a:solidFill>
                  </a:tcPr>
                </a:tc>
                <a:tc>
                  <a:txBody>
                    <a:bodyPr/>
                    <a:lstStyle/>
                    <a:p>
                      <a:pPr marR="113664" algn="r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sz="1200" b="1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Holes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72390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7,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5,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15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7,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7,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5,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9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7,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7,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3,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17,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9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5,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14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7,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8,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8,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45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3180" marB="0" vert="vert270">
                    <a:lnL w="1270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  <a:solidFill>
                      <a:srgbClr val="046496"/>
                    </a:solidFill>
                  </a:tcPr>
                </a:tc>
                <a:tc>
                  <a:txBody>
                    <a:bodyPr/>
                    <a:lstStyle/>
                    <a:p>
                      <a:pPr marR="113664" algn="r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sz="1200" b="1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Mismatch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72390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12,</a:t>
                      </a:r>
                      <a:r>
                        <a:rPr sz="1000" spc="-4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17,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6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9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12,</a:t>
                      </a:r>
                      <a:r>
                        <a:rPr sz="1000" spc="-4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15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16,</a:t>
                      </a:r>
                      <a:r>
                        <a:rPr sz="1000" spc="-4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7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12,</a:t>
                      </a:r>
                      <a:r>
                        <a:rPr sz="1000" spc="-4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15,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6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9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12,</a:t>
                      </a:r>
                      <a:r>
                        <a:rPr sz="1000" spc="-4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15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16,</a:t>
                      </a:r>
                      <a:r>
                        <a:rPr sz="1000" spc="-4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16,</a:t>
                      </a:r>
                      <a:r>
                        <a:rPr sz="1000" spc="-4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16,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9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4,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15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4,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8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16,</a:t>
                      </a:r>
                      <a:r>
                        <a:rPr sz="1000" spc="-4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16,</a:t>
                      </a:r>
                      <a:r>
                        <a:rPr sz="1000" spc="-4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13,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17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10,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8,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17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17,</a:t>
                      </a:r>
                      <a:r>
                        <a:rPr sz="1000" spc="-4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19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845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3180" marB="0" vert="vert270">
                    <a:lnL w="1270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  <a:solidFill>
                      <a:srgbClr val="046496"/>
                    </a:solidFill>
                  </a:tcPr>
                </a:tc>
                <a:tc>
                  <a:txBody>
                    <a:bodyPr/>
                    <a:lstStyle/>
                    <a:p>
                      <a:pPr marR="113664" algn="r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sz="1200" b="1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Solvents</a:t>
                      </a:r>
                      <a:r>
                        <a:rPr sz="1200" b="1" spc="-6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Mix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72390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16,</a:t>
                      </a:r>
                      <a:r>
                        <a:rPr sz="1000" spc="-4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10,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6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9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16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16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16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16,</a:t>
                      </a:r>
                      <a:r>
                        <a:rPr sz="1000" spc="-4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11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16,</a:t>
                      </a:r>
                      <a:r>
                        <a:rPr sz="1000" spc="-4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11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9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12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5,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12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16,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7,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6,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9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2,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12,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9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16,</a:t>
                      </a:r>
                      <a:r>
                        <a:rPr sz="1000" spc="-4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19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845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3180" marB="0" vert="vert270">
                    <a:lnL w="1270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  <a:solidFill>
                      <a:srgbClr val="046496"/>
                    </a:solidFill>
                  </a:tcPr>
                </a:tc>
                <a:tc>
                  <a:txBody>
                    <a:bodyPr/>
                    <a:lstStyle/>
                    <a:p>
                      <a:pPr marR="113664" algn="r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sz="1200" b="1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Cutting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72390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7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3,</a:t>
                      </a:r>
                      <a:r>
                        <a:rPr sz="1000" spc="-1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7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6,</a:t>
                      </a:r>
                      <a:r>
                        <a:rPr sz="1000" spc="-10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7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1,</a:t>
                      </a:r>
                      <a:r>
                        <a:rPr sz="1000" spc="-1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7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8,</a:t>
                      </a:r>
                      <a:r>
                        <a:rPr sz="1000" spc="-10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17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8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8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8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8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8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1,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8,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16,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9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5,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15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5,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16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1,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8,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16,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9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8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1,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8,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10,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9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845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3180" marB="0" vert="vert270">
                    <a:lnL w="1270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  <a:solidFill>
                      <a:srgbClr val="046496"/>
                    </a:solidFill>
                  </a:tcPr>
                </a:tc>
                <a:tc>
                  <a:txBody>
                    <a:bodyPr/>
                    <a:lstStyle/>
                    <a:p>
                      <a:pPr marR="113664" algn="r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sz="1200" b="1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Shaping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72390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15,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8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8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16,</a:t>
                      </a:r>
                      <a:r>
                        <a:rPr sz="1000" spc="-4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15,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6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8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16,</a:t>
                      </a:r>
                      <a:r>
                        <a:rPr sz="1000" spc="-4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15,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6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8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6,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15,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8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6,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15,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8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4,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17,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9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17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7,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15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1,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8,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10,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9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8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10,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7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3845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3180" marB="0" vert="vert270">
                    <a:lnL w="1270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  <a:solidFill>
                      <a:srgbClr val="046496"/>
                    </a:solidFill>
                  </a:tcPr>
                </a:tc>
                <a:tc>
                  <a:txBody>
                    <a:bodyPr/>
                    <a:lstStyle/>
                    <a:p>
                      <a:pPr marR="113664" algn="r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sz="1200" b="1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Bending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72390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8,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1,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8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11,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9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8,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1,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11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8,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1,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11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8,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1,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11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8,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1,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11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8,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1,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11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4,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17,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9,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6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1,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10,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6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10,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7,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15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10,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8,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9,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16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8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3,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8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3845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3180" marB="0" vert="vert270">
                    <a:lnL w="1270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  <a:solidFill>
                      <a:srgbClr val="046496"/>
                    </a:solidFill>
                  </a:tcPr>
                </a:tc>
                <a:tc>
                  <a:txBody>
                    <a:bodyPr/>
                    <a:lstStyle/>
                    <a:p>
                      <a:pPr marR="113664" algn="r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sz="1200" b="1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Location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72390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12,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15,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9,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1,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15,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12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1,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13,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16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12,</a:t>
                      </a:r>
                      <a:r>
                        <a:rPr sz="1000" spc="-4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15,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6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12,</a:t>
                      </a:r>
                      <a:r>
                        <a:rPr sz="1000" spc="-4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15,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6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12,</a:t>
                      </a:r>
                      <a:r>
                        <a:rPr sz="1000" spc="-4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15,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6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12,</a:t>
                      </a:r>
                      <a:r>
                        <a:rPr sz="1000" spc="-4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15,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6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7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16,</a:t>
                      </a:r>
                      <a:r>
                        <a:rPr sz="1000" spc="-8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11,</a:t>
                      </a:r>
                      <a:r>
                        <a:rPr sz="1000" spc="-8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6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9,</a:t>
                      </a:r>
                      <a:r>
                        <a:rPr sz="1000" spc="-8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13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7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7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16,</a:t>
                      </a:r>
                      <a:r>
                        <a:rPr sz="1000" spc="-8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11,</a:t>
                      </a:r>
                      <a:r>
                        <a:rPr sz="1000" spc="-8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6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9,</a:t>
                      </a:r>
                      <a:r>
                        <a:rPr sz="1000" spc="-8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13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16,</a:t>
                      </a:r>
                      <a:r>
                        <a:rPr sz="1000" spc="-4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13,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6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3,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8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1,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17,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13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1,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17,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14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13,</a:t>
                      </a:r>
                      <a:r>
                        <a:rPr sz="1000" spc="-4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20,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16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3845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3180" marB="0" vert="vert270">
                    <a:lnL w="1270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  <a:solidFill>
                      <a:srgbClr val="046496"/>
                    </a:solidFill>
                  </a:tcPr>
                </a:tc>
                <a:tc>
                  <a:txBody>
                    <a:bodyPr/>
                    <a:lstStyle/>
                    <a:p>
                      <a:pPr marR="113664" algn="r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sz="1200" b="1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Mounting</a:t>
                      </a:r>
                      <a:r>
                        <a:rPr sz="1200" b="1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Torque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72390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10,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16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10,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16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10,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16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10,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5,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16,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9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10,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16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10,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16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8,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10,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9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8,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17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16,</a:t>
                      </a:r>
                      <a:r>
                        <a:rPr sz="1000" spc="-4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17,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6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7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10,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9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16,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8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10,</a:t>
                      </a:r>
                      <a:r>
                        <a:rPr sz="1000" spc="-4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3845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3180" marB="0" vert="vert270">
                    <a:lnL w="1270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  <a:solidFill>
                      <a:srgbClr val="046496"/>
                    </a:solidFill>
                  </a:tcPr>
                </a:tc>
                <a:tc>
                  <a:txBody>
                    <a:bodyPr/>
                    <a:lstStyle/>
                    <a:p>
                      <a:pPr marR="113030" algn="r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sz="1200" b="1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Wrong</a:t>
                      </a:r>
                      <a:r>
                        <a:rPr sz="1200" b="1" spc="-5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Placement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72390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1,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15,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6,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17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15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1,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16,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17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1,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16,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17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1,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16,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17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1,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16,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17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1,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16,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17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7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16,</a:t>
                      </a:r>
                      <a:r>
                        <a:rPr sz="1000" spc="-8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11,</a:t>
                      </a:r>
                      <a:r>
                        <a:rPr sz="1000" spc="-8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6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9,</a:t>
                      </a:r>
                      <a:r>
                        <a:rPr sz="1000" spc="-8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13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20,</a:t>
                      </a:r>
                      <a:r>
                        <a:rPr sz="1000" spc="-4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17,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16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20,</a:t>
                      </a:r>
                      <a:r>
                        <a:rPr sz="1000" spc="-4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17,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16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7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16,</a:t>
                      </a:r>
                      <a:r>
                        <a:rPr sz="1000" spc="-8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11,</a:t>
                      </a:r>
                      <a:r>
                        <a:rPr sz="1000" spc="-8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6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9,</a:t>
                      </a:r>
                      <a:r>
                        <a:rPr sz="1000" spc="-8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13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16,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1,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13,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8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8,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15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8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17,</a:t>
                      </a:r>
                      <a:r>
                        <a:rPr sz="1000" spc="-10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8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13,</a:t>
                      </a:r>
                      <a:r>
                        <a:rPr sz="1000" spc="-9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7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5,</a:t>
                      </a:r>
                      <a:r>
                        <a:rPr sz="1000" spc="-9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8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17,</a:t>
                      </a:r>
                      <a:r>
                        <a:rPr sz="1000" spc="-10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8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13,</a:t>
                      </a:r>
                      <a:r>
                        <a:rPr sz="1000" spc="-9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7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5,</a:t>
                      </a:r>
                      <a:r>
                        <a:rPr sz="1000" spc="-9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5,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13,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17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3845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3180" marB="0" vert="vert270">
                    <a:lnL w="1270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  <a:solidFill>
                      <a:srgbClr val="046496"/>
                    </a:solidFill>
                  </a:tcPr>
                </a:tc>
                <a:tc>
                  <a:txBody>
                    <a:bodyPr/>
                    <a:lstStyle/>
                    <a:p>
                      <a:pPr marR="113664" algn="r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sz="1200" b="1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Protrusions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72390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8,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8,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5,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8,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5,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9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8,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5,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9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8,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5,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9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8,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5,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9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3,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17,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9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5,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16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7,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8,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8,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5,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9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8,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9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8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  <a:solidFill>
                      <a:srgbClr val="E6E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33845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3180" marB="0" vert="vert270">
                    <a:lnL w="1270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  <a:solidFill>
                      <a:srgbClr val="046496"/>
                    </a:solidFill>
                  </a:tcPr>
                </a:tc>
                <a:tc>
                  <a:txBody>
                    <a:bodyPr/>
                    <a:lstStyle/>
                    <a:p>
                      <a:pPr marR="113664" algn="r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sz="1200" b="1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Missing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72390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8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12,</a:t>
                      </a:r>
                      <a:r>
                        <a:rPr sz="1000" spc="-10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7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3,</a:t>
                      </a:r>
                      <a:r>
                        <a:rPr sz="1000" spc="-9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8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15,</a:t>
                      </a:r>
                      <a:r>
                        <a:rPr sz="1000" spc="-9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17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12,</a:t>
                      </a:r>
                      <a:r>
                        <a:rPr sz="1000" spc="-4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15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17,</a:t>
                      </a:r>
                      <a:r>
                        <a:rPr sz="1000" spc="-4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13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12,</a:t>
                      </a:r>
                      <a:r>
                        <a:rPr sz="1000" spc="-4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15,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17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12,</a:t>
                      </a:r>
                      <a:r>
                        <a:rPr sz="1000" spc="-4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15,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17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12,</a:t>
                      </a:r>
                      <a:r>
                        <a:rPr sz="1000" spc="-4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15,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17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12,</a:t>
                      </a:r>
                      <a:r>
                        <a:rPr sz="1000" spc="-4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15,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17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3,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17,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9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7,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13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3,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15,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13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5,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8,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17,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9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7,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16,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13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2,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8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5,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17,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10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5,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17,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10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5,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7,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13,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16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33845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3180" marB="0" vert="vert270">
                    <a:lnL w="1270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  <a:solidFill>
                      <a:srgbClr val="046496"/>
                    </a:solidFill>
                  </a:tcPr>
                </a:tc>
                <a:tc>
                  <a:txBody>
                    <a:bodyPr/>
                    <a:lstStyle/>
                    <a:p>
                      <a:pPr marR="113664" algn="r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sz="1200" b="1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Delay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72390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17,</a:t>
                      </a:r>
                      <a:r>
                        <a:rPr sz="1000" spc="-4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14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17,</a:t>
                      </a:r>
                      <a:r>
                        <a:rPr sz="1000" spc="-4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14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17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17,</a:t>
                      </a:r>
                      <a:r>
                        <a:rPr sz="1000" spc="-4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14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17,</a:t>
                      </a:r>
                      <a:r>
                        <a:rPr sz="1000" spc="-4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14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16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16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7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16,</a:t>
                      </a:r>
                      <a:r>
                        <a:rPr sz="1000" spc="-6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9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11,</a:t>
                      </a:r>
                      <a:r>
                        <a:rPr sz="1000" spc="-6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9, 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13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10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20,</a:t>
                      </a:r>
                      <a:r>
                        <a:rPr sz="1000" spc="-1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17,</a:t>
                      </a:r>
                      <a:r>
                        <a:rPr sz="1000" spc="-14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16,</a:t>
                      </a:r>
                      <a:r>
                        <a:rPr sz="1000" spc="-14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13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10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20,</a:t>
                      </a:r>
                      <a:r>
                        <a:rPr sz="1000" spc="-1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17,</a:t>
                      </a:r>
                      <a:r>
                        <a:rPr sz="1000" spc="-14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16,</a:t>
                      </a:r>
                      <a:r>
                        <a:rPr sz="1000" spc="-14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13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7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16,</a:t>
                      </a:r>
                      <a:r>
                        <a:rPr sz="1000" spc="-6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9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11,</a:t>
                      </a:r>
                      <a:r>
                        <a:rPr sz="1000" spc="-6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9, 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13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17,</a:t>
                      </a:r>
                      <a:r>
                        <a:rPr sz="1000" spc="-4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16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3,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16,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15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3,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20,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18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20,</a:t>
                      </a:r>
                      <a:r>
                        <a:rPr sz="1000" spc="-4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18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5,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7,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13,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19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33845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3180" marB="0" vert="vert270">
                    <a:lnL w="1270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  <a:solidFill>
                      <a:srgbClr val="046496"/>
                    </a:solidFill>
                  </a:tcPr>
                </a:tc>
                <a:tc>
                  <a:txBody>
                    <a:bodyPr/>
                    <a:lstStyle/>
                    <a:p>
                      <a:pPr marR="113664" algn="r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sz="1200" b="1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Incorrect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72390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5,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12,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17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5,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12,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17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17,</a:t>
                      </a:r>
                      <a:r>
                        <a:rPr sz="1000" spc="-4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18,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21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5,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12,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17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5,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12,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17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16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16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7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16,</a:t>
                      </a:r>
                      <a:r>
                        <a:rPr sz="1000" spc="-6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9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11,</a:t>
                      </a:r>
                      <a:r>
                        <a:rPr sz="1000" spc="-6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7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13,</a:t>
                      </a:r>
                      <a:r>
                        <a:rPr sz="1000" spc="-5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9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10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20,</a:t>
                      </a:r>
                      <a:r>
                        <a:rPr sz="1000" spc="-1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17,</a:t>
                      </a:r>
                      <a:r>
                        <a:rPr sz="1000" spc="-14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16,</a:t>
                      </a:r>
                      <a:r>
                        <a:rPr sz="1000" spc="-14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13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10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20,</a:t>
                      </a:r>
                      <a:r>
                        <a:rPr sz="1000" spc="-1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17,</a:t>
                      </a:r>
                      <a:r>
                        <a:rPr sz="1000" spc="-14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16,</a:t>
                      </a:r>
                      <a:r>
                        <a:rPr sz="1000" spc="-14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13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7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16,</a:t>
                      </a:r>
                      <a:r>
                        <a:rPr sz="1000" spc="-6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9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11,</a:t>
                      </a:r>
                      <a:r>
                        <a:rPr sz="1000" spc="-6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9, 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13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10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16,</a:t>
                      </a:r>
                      <a:r>
                        <a:rPr sz="1000" spc="-15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8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7,</a:t>
                      </a:r>
                      <a:r>
                        <a:rPr sz="1000" spc="-1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8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8,</a:t>
                      </a:r>
                      <a:r>
                        <a:rPr sz="1000" spc="-15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8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1,</a:t>
                      </a:r>
                      <a:r>
                        <a:rPr sz="1000" spc="-1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13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16,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7,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8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5,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10,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17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5,</a:t>
                      </a:r>
                      <a:r>
                        <a:rPr sz="1000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10,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17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000" spc="-10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5,</a:t>
                      </a:r>
                      <a:r>
                        <a:rPr sz="1000" spc="-15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8,</a:t>
                      </a:r>
                      <a:r>
                        <a:rPr sz="1000" spc="-1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14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19,</a:t>
                      </a:r>
                      <a:r>
                        <a:rPr sz="1000" spc="-14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14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17,</a:t>
                      </a:r>
                      <a:r>
                        <a:rPr sz="1000" spc="-1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16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88265" marB="0">
                    <a:lnL w="19050">
                      <a:solidFill>
                        <a:srgbClr val="231F20"/>
                      </a:solidFill>
                      <a:prstDash val="solid"/>
                    </a:lnL>
                    <a:lnR w="190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2767074" y="8553698"/>
            <a:ext cx="1867535" cy="553720"/>
          </a:xfrm>
          <a:prstGeom prst="rect">
            <a:avLst/>
          </a:prstGeom>
        </p:spPr>
        <p:txBody>
          <a:bodyPr vert="horz" wrap="square" lIns="0" tIns="38100" rIns="0" bIns="0" rtlCol="0">
            <a:spAutoFit/>
          </a:bodyPr>
          <a:lstStyle/>
          <a:p>
            <a:pPr marL="12700" marR="5080">
              <a:lnSpc>
                <a:spcPts val="2000"/>
              </a:lnSpc>
              <a:spcBef>
                <a:spcPts val="300"/>
              </a:spcBef>
            </a:pPr>
            <a:r>
              <a:rPr sz="1800" b="1" dirty="0">
                <a:solidFill>
                  <a:srgbClr val="231F20"/>
                </a:solidFill>
                <a:latin typeface="Arial"/>
                <a:cs typeface="Arial"/>
              </a:rPr>
              <a:t>Algorithm</a:t>
            </a:r>
            <a:r>
              <a:rPr sz="1800" b="1" spc="-1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800" b="1" spc="-25" dirty="0">
                <a:solidFill>
                  <a:srgbClr val="231F20"/>
                </a:solidFill>
                <a:latin typeface="Arial"/>
                <a:cs typeface="Arial"/>
              </a:rPr>
              <a:t>for </a:t>
            </a:r>
            <a:r>
              <a:rPr sz="1800" b="1" dirty="0">
                <a:solidFill>
                  <a:srgbClr val="231F20"/>
                </a:solidFill>
                <a:latin typeface="Arial"/>
                <a:cs typeface="Arial"/>
              </a:rPr>
              <a:t>Mistake</a:t>
            </a:r>
            <a:r>
              <a:rPr sz="1800" b="1" spc="-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231F20"/>
                </a:solidFill>
                <a:latin typeface="Arial"/>
                <a:cs typeface="Arial"/>
              </a:rPr>
              <a:t>Proofing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962524" y="9553959"/>
            <a:ext cx="10568305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dirty="0">
                <a:solidFill>
                  <a:srgbClr val="231F20"/>
                </a:solidFill>
                <a:latin typeface="Arial"/>
                <a:cs typeface="Arial"/>
              </a:rPr>
              <a:t>NOTES:</a:t>
            </a:r>
            <a:r>
              <a:rPr sz="1000" b="1" spc="-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231F20"/>
                </a:solidFill>
                <a:latin typeface="Arial"/>
                <a:cs typeface="Arial"/>
              </a:rPr>
              <a:t>1.</a:t>
            </a:r>
            <a:r>
              <a:rPr sz="1000" b="1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Repeat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algorithm</a:t>
            </a:r>
            <a:r>
              <a:rPr sz="1000" spc="-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as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necessary.</a:t>
            </a:r>
            <a:r>
              <a:rPr sz="1000" spc="2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231F20"/>
                </a:solidFill>
                <a:latin typeface="Arial"/>
                <a:cs typeface="Arial"/>
              </a:rPr>
              <a:t>2.</a:t>
            </a:r>
            <a:r>
              <a:rPr sz="1000" b="1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Collect</a:t>
            </a:r>
            <a:r>
              <a:rPr sz="1000" spc="-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mistake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proofing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principles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for</a:t>
            </a:r>
            <a:r>
              <a:rPr sz="1000" spc="-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each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iteration.</a:t>
            </a:r>
            <a:r>
              <a:rPr sz="1000" spc="2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231F20"/>
                </a:solidFill>
                <a:latin typeface="Arial"/>
                <a:cs typeface="Arial"/>
              </a:rPr>
              <a:t>3.</a:t>
            </a:r>
            <a:r>
              <a:rPr sz="1000" b="1" spc="-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Coordinate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mistake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proofing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 activity—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sz="1000" spc="-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single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principle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may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prevent</a:t>
            </a:r>
            <a:r>
              <a:rPr sz="1000" spc="-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several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 defects.</a:t>
            </a:r>
            <a:endParaRPr sz="10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77755" y="2557691"/>
            <a:ext cx="1811020" cy="5753735"/>
          </a:xfrm>
          <a:prstGeom prst="rect">
            <a:avLst/>
          </a:prstGeom>
        </p:spPr>
        <p:txBody>
          <a:bodyPr vert="horz" wrap="square" lIns="0" tIns="64769" rIns="0" bIns="0" rtlCol="0">
            <a:spAutoFit/>
          </a:bodyPr>
          <a:lstStyle/>
          <a:p>
            <a:pPr marL="280670" indent="-183515">
              <a:lnSpc>
                <a:spcPct val="100000"/>
              </a:lnSpc>
              <a:spcBef>
                <a:spcPts val="509"/>
              </a:spcBef>
              <a:buAutoNum type="arabicPeriod"/>
              <a:tabLst>
                <a:tab pos="280670" algn="l"/>
              </a:tabLst>
            </a:pPr>
            <a:r>
              <a:rPr sz="1200" dirty="0">
                <a:solidFill>
                  <a:srgbClr val="046496"/>
                </a:solidFill>
                <a:latin typeface="Arial"/>
                <a:cs typeface="Arial"/>
              </a:rPr>
              <a:t>Layout &amp;</a:t>
            </a:r>
            <a:r>
              <a:rPr sz="1200" spc="-70" dirty="0">
                <a:solidFill>
                  <a:srgbClr val="046496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046496"/>
                </a:solidFill>
                <a:latin typeface="Arial"/>
                <a:cs typeface="Arial"/>
              </a:rPr>
              <a:t>Arrangement</a:t>
            </a:r>
            <a:endParaRPr sz="1200">
              <a:latin typeface="Arial"/>
              <a:cs typeface="Arial"/>
            </a:endParaRPr>
          </a:p>
          <a:p>
            <a:pPr marL="280670" indent="-183515">
              <a:lnSpc>
                <a:spcPct val="100000"/>
              </a:lnSpc>
              <a:spcBef>
                <a:spcPts val="409"/>
              </a:spcBef>
              <a:buAutoNum type="arabicPeriod"/>
              <a:tabLst>
                <a:tab pos="280670" algn="l"/>
              </a:tabLst>
            </a:pPr>
            <a:r>
              <a:rPr sz="1200" dirty="0">
                <a:solidFill>
                  <a:srgbClr val="046496"/>
                </a:solidFill>
                <a:latin typeface="Arial"/>
                <a:cs typeface="Arial"/>
              </a:rPr>
              <a:t>Parcel</a:t>
            </a:r>
            <a:r>
              <a:rPr sz="1200" spc="-25" dirty="0">
                <a:solidFill>
                  <a:srgbClr val="046496"/>
                </a:solidFill>
                <a:latin typeface="Arial"/>
                <a:cs typeface="Arial"/>
              </a:rPr>
              <a:t> Out</a:t>
            </a:r>
            <a:endParaRPr sz="1200">
              <a:latin typeface="Arial"/>
              <a:cs typeface="Arial"/>
            </a:endParaRPr>
          </a:p>
          <a:p>
            <a:pPr marL="280670" indent="-183515">
              <a:lnSpc>
                <a:spcPct val="100000"/>
              </a:lnSpc>
              <a:spcBef>
                <a:spcPts val="409"/>
              </a:spcBef>
              <a:buAutoNum type="arabicPeriod"/>
              <a:tabLst>
                <a:tab pos="280670" algn="l"/>
              </a:tabLst>
            </a:pPr>
            <a:r>
              <a:rPr sz="1200" dirty="0">
                <a:solidFill>
                  <a:srgbClr val="046496"/>
                </a:solidFill>
                <a:latin typeface="Arial"/>
                <a:cs typeface="Arial"/>
              </a:rPr>
              <a:t>Positive</a:t>
            </a:r>
            <a:r>
              <a:rPr sz="1200" spc="-35" dirty="0">
                <a:solidFill>
                  <a:srgbClr val="046496"/>
                </a:solidFill>
                <a:latin typeface="Arial"/>
                <a:cs typeface="Arial"/>
              </a:rPr>
              <a:t> </a:t>
            </a:r>
            <a:r>
              <a:rPr sz="1200" spc="-20" dirty="0">
                <a:solidFill>
                  <a:srgbClr val="046496"/>
                </a:solidFill>
                <a:latin typeface="Arial"/>
                <a:cs typeface="Arial"/>
              </a:rPr>
              <a:t>Stop</a:t>
            </a:r>
            <a:endParaRPr sz="1200">
              <a:latin typeface="Arial"/>
              <a:cs typeface="Arial"/>
            </a:endParaRPr>
          </a:p>
          <a:p>
            <a:pPr marL="280670" indent="-183515">
              <a:lnSpc>
                <a:spcPct val="100000"/>
              </a:lnSpc>
              <a:spcBef>
                <a:spcPts val="459"/>
              </a:spcBef>
              <a:buAutoNum type="arabicPeriod"/>
              <a:tabLst>
                <a:tab pos="280670" algn="l"/>
              </a:tabLst>
            </a:pPr>
            <a:r>
              <a:rPr sz="1200" dirty="0">
                <a:solidFill>
                  <a:srgbClr val="046496"/>
                </a:solidFill>
                <a:latin typeface="Arial"/>
                <a:cs typeface="Arial"/>
              </a:rPr>
              <a:t>Space</a:t>
            </a:r>
            <a:r>
              <a:rPr sz="1200" spc="-20" dirty="0">
                <a:solidFill>
                  <a:srgbClr val="046496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046496"/>
                </a:solidFill>
                <a:latin typeface="Arial"/>
                <a:cs typeface="Arial"/>
              </a:rPr>
              <a:t>Separation</a:t>
            </a:r>
            <a:endParaRPr sz="1200">
              <a:latin typeface="Arial"/>
              <a:cs typeface="Arial"/>
            </a:endParaRPr>
          </a:p>
          <a:p>
            <a:pPr marL="280670" marR="488315" indent="-184150">
              <a:lnSpc>
                <a:spcPct val="104200"/>
              </a:lnSpc>
              <a:spcBef>
                <a:spcPts val="400"/>
              </a:spcBef>
              <a:buAutoNum type="arabicPeriod"/>
              <a:tabLst>
                <a:tab pos="280670" algn="l"/>
              </a:tabLst>
            </a:pPr>
            <a:r>
              <a:rPr sz="1200" dirty="0">
                <a:solidFill>
                  <a:srgbClr val="046496"/>
                </a:solidFill>
                <a:latin typeface="Arial"/>
                <a:cs typeface="Arial"/>
              </a:rPr>
              <a:t>Confirmation</a:t>
            </a:r>
            <a:r>
              <a:rPr sz="1200" spc="-55" dirty="0">
                <a:solidFill>
                  <a:srgbClr val="046496"/>
                </a:solidFill>
                <a:latin typeface="Arial"/>
                <a:cs typeface="Arial"/>
              </a:rPr>
              <a:t> </a:t>
            </a:r>
            <a:r>
              <a:rPr sz="1200" spc="-25" dirty="0">
                <a:solidFill>
                  <a:srgbClr val="046496"/>
                </a:solidFill>
                <a:latin typeface="Arial"/>
                <a:cs typeface="Arial"/>
              </a:rPr>
              <a:t>of </a:t>
            </a:r>
            <a:r>
              <a:rPr sz="1200" spc="-10" dirty="0">
                <a:solidFill>
                  <a:srgbClr val="046496"/>
                </a:solidFill>
                <a:latin typeface="Arial"/>
                <a:cs typeface="Arial"/>
              </a:rPr>
              <a:t>Existence</a:t>
            </a:r>
            <a:endParaRPr sz="1200">
              <a:latin typeface="Arial"/>
              <a:cs typeface="Arial"/>
            </a:endParaRPr>
          </a:p>
          <a:p>
            <a:pPr marL="279400" marR="513715" indent="-182880">
              <a:lnSpc>
                <a:spcPct val="104200"/>
              </a:lnSpc>
              <a:spcBef>
                <a:spcPts val="400"/>
              </a:spcBef>
              <a:buAutoNum type="arabicPeriod"/>
              <a:tabLst>
                <a:tab pos="280670" algn="l"/>
              </a:tabLst>
            </a:pPr>
            <a:r>
              <a:rPr sz="1200" dirty="0">
                <a:solidFill>
                  <a:srgbClr val="046496"/>
                </a:solidFill>
                <a:latin typeface="Arial"/>
                <a:cs typeface="Arial"/>
              </a:rPr>
              <a:t>Alternative</a:t>
            </a:r>
            <a:r>
              <a:rPr sz="1200" spc="-50" dirty="0">
                <a:solidFill>
                  <a:srgbClr val="046496"/>
                </a:solidFill>
                <a:latin typeface="Arial"/>
                <a:cs typeface="Arial"/>
              </a:rPr>
              <a:t> </a:t>
            </a:r>
            <a:r>
              <a:rPr sz="1200" spc="-25" dirty="0">
                <a:solidFill>
                  <a:srgbClr val="046496"/>
                </a:solidFill>
                <a:latin typeface="Arial"/>
                <a:cs typeface="Arial"/>
              </a:rPr>
              <a:t>use 	</a:t>
            </a:r>
            <a:r>
              <a:rPr sz="1200" dirty="0">
                <a:solidFill>
                  <a:srgbClr val="046496"/>
                </a:solidFill>
                <a:latin typeface="Arial"/>
                <a:cs typeface="Arial"/>
              </a:rPr>
              <a:t>of </a:t>
            </a:r>
            <a:r>
              <a:rPr sz="1200" spc="-10" dirty="0">
                <a:solidFill>
                  <a:srgbClr val="046496"/>
                </a:solidFill>
                <a:latin typeface="Arial"/>
                <a:cs typeface="Arial"/>
              </a:rPr>
              <a:t>Resources</a:t>
            </a:r>
            <a:endParaRPr sz="1200">
              <a:latin typeface="Arial"/>
              <a:cs typeface="Arial"/>
            </a:endParaRPr>
          </a:p>
          <a:p>
            <a:pPr marL="280670" indent="-183515">
              <a:lnSpc>
                <a:spcPct val="100000"/>
              </a:lnSpc>
              <a:spcBef>
                <a:spcPts val="409"/>
              </a:spcBef>
              <a:buAutoNum type="arabicPeriod"/>
              <a:tabLst>
                <a:tab pos="280670" algn="l"/>
              </a:tabLst>
            </a:pPr>
            <a:r>
              <a:rPr sz="1200" dirty="0">
                <a:solidFill>
                  <a:srgbClr val="046496"/>
                </a:solidFill>
                <a:latin typeface="Arial"/>
                <a:cs typeface="Arial"/>
              </a:rPr>
              <a:t>Visual</a:t>
            </a:r>
            <a:r>
              <a:rPr sz="1200" spc="-45" dirty="0">
                <a:solidFill>
                  <a:srgbClr val="046496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046496"/>
                </a:solidFill>
                <a:latin typeface="Arial"/>
                <a:cs typeface="Arial"/>
              </a:rPr>
              <a:t>Management</a:t>
            </a:r>
            <a:endParaRPr sz="1200">
              <a:latin typeface="Arial"/>
              <a:cs typeface="Arial"/>
            </a:endParaRPr>
          </a:p>
          <a:p>
            <a:pPr marL="280670" indent="-183515">
              <a:lnSpc>
                <a:spcPct val="100000"/>
              </a:lnSpc>
              <a:spcBef>
                <a:spcPts val="409"/>
              </a:spcBef>
              <a:buAutoNum type="arabicPeriod"/>
              <a:tabLst>
                <a:tab pos="280670" algn="l"/>
              </a:tabLst>
            </a:pPr>
            <a:r>
              <a:rPr sz="1200" spc="-10" dirty="0">
                <a:solidFill>
                  <a:srgbClr val="046496"/>
                </a:solidFill>
                <a:latin typeface="Arial"/>
                <a:cs typeface="Arial"/>
              </a:rPr>
              <a:t>Go/NoGo</a:t>
            </a:r>
            <a:endParaRPr sz="1200">
              <a:latin typeface="Arial"/>
              <a:cs typeface="Arial"/>
            </a:endParaRPr>
          </a:p>
          <a:p>
            <a:pPr marL="280670" indent="-183515">
              <a:lnSpc>
                <a:spcPct val="100000"/>
              </a:lnSpc>
              <a:spcBef>
                <a:spcPts val="409"/>
              </a:spcBef>
              <a:buAutoNum type="arabicPeriod"/>
              <a:tabLst>
                <a:tab pos="280670" algn="l"/>
              </a:tabLst>
            </a:pPr>
            <a:r>
              <a:rPr sz="1200" dirty="0">
                <a:solidFill>
                  <a:srgbClr val="046496"/>
                </a:solidFill>
                <a:latin typeface="Arial"/>
                <a:cs typeface="Arial"/>
              </a:rPr>
              <a:t>Time</a:t>
            </a:r>
            <a:r>
              <a:rPr sz="1200" spc="-65" dirty="0">
                <a:solidFill>
                  <a:srgbClr val="046496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046496"/>
                </a:solidFill>
                <a:latin typeface="Arial"/>
                <a:cs typeface="Arial"/>
              </a:rPr>
              <a:t>Separation</a:t>
            </a:r>
            <a:endParaRPr sz="1200">
              <a:latin typeface="Arial"/>
              <a:cs typeface="Arial"/>
            </a:endParaRPr>
          </a:p>
          <a:p>
            <a:pPr marL="281305" indent="-268605">
              <a:lnSpc>
                <a:spcPct val="100000"/>
              </a:lnSpc>
              <a:spcBef>
                <a:spcPts val="459"/>
              </a:spcBef>
              <a:buAutoNum type="arabicPeriod"/>
              <a:tabLst>
                <a:tab pos="281305" algn="l"/>
              </a:tabLst>
            </a:pPr>
            <a:r>
              <a:rPr sz="1200" dirty="0">
                <a:solidFill>
                  <a:srgbClr val="046496"/>
                </a:solidFill>
                <a:latin typeface="Arial"/>
                <a:cs typeface="Arial"/>
              </a:rPr>
              <a:t>Conditional</a:t>
            </a:r>
            <a:r>
              <a:rPr sz="1200" spc="-50" dirty="0">
                <a:solidFill>
                  <a:srgbClr val="046496"/>
                </a:solidFill>
                <a:latin typeface="Arial"/>
                <a:cs typeface="Arial"/>
              </a:rPr>
              <a:t> </a:t>
            </a:r>
            <a:r>
              <a:rPr sz="1200" spc="-20" dirty="0">
                <a:solidFill>
                  <a:srgbClr val="046496"/>
                </a:solidFill>
                <a:latin typeface="Arial"/>
                <a:cs typeface="Arial"/>
              </a:rPr>
              <a:t>Stop</a:t>
            </a:r>
            <a:endParaRPr sz="1200">
              <a:latin typeface="Arial"/>
              <a:cs typeface="Arial"/>
            </a:endParaRPr>
          </a:p>
          <a:p>
            <a:pPr marL="280670" marR="344805" indent="-257175">
              <a:lnSpc>
                <a:spcPct val="104200"/>
              </a:lnSpc>
              <a:spcBef>
                <a:spcPts val="395"/>
              </a:spcBef>
              <a:buAutoNum type="arabicPeriod"/>
              <a:tabLst>
                <a:tab pos="280670" algn="l"/>
              </a:tabLst>
            </a:pPr>
            <a:r>
              <a:rPr sz="1200" spc="-10" dirty="0">
                <a:solidFill>
                  <a:srgbClr val="046496"/>
                </a:solidFill>
                <a:latin typeface="Arial"/>
                <a:cs typeface="Arial"/>
              </a:rPr>
              <a:t>Eliminate Replacement </a:t>
            </a:r>
            <a:r>
              <a:rPr sz="1200" dirty="0">
                <a:solidFill>
                  <a:srgbClr val="046496"/>
                </a:solidFill>
                <a:latin typeface="Arial"/>
                <a:cs typeface="Arial"/>
              </a:rPr>
              <a:t>Alternative</a:t>
            </a:r>
            <a:r>
              <a:rPr sz="1200" spc="-50" dirty="0">
                <a:solidFill>
                  <a:srgbClr val="046496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046496"/>
                </a:solidFill>
                <a:latin typeface="Arial"/>
                <a:cs typeface="Arial"/>
              </a:rPr>
              <a:t>(ERA)</a:t>
            </a:r>
            <a:endParaRPr sz="1200">
              <a:latin typeface="Arial"/>
              <a:cs typeface="Arial"/>
            </a:endParaRPr>
          </a:p>
          <a:p>
            <a:pPr marL="281305" indent="-268605">
              <a:lnSpc>
                <a:spcPct val="100000"/>
              </a:lnSpc>
              <a:spcBef>
                <a:spcPts val="414"/>
              </a:spcBef>
              <a:buAutoNum type="arabicPeriod"/>
              <a:tabLst>
                <a:tab pos="281305" algn="l"/>
              </a:tabLst>
            </a:pPr>
            <a:r>
              <a:rPr sz="1200" spc="-10" dirty="0">
                <a:solidFill>
                  <a:srgbClr val="046496"/>
                </a:solidFill>
                <a:latin typeface="Arial"/>
                <a:cs typeface="Arial"/>
              </a:rPr>
              <a:t>Kitting</a:t>
            </a:r>
            <a:endParaRPr sz="1200">
              <a:latin typeface="Arial"/>
              <a:cs typeface="Arial"/>
            </a:endParaRPr>
          </a:p>
          <a:p>
            <a:pPr marL="281305" indent="-268605">
              <a:lnSpc>
                <a:spcPct val="100000"/>
              </a:lnSpc>
              <a:spcBef>
                <a:spcPts val="305"/>
              </a:spcBef>
              <a:buAutoNum type="arabicPeriod"/>
              <a:tabLst>
                <a:tab pos="281305" algn="l"/>
              </a:tabLst>
            </a:pPr>
            <a:r>
              <a:rPr sz="1800" spc="-37" baseline="-4629" dirty="0">
                <a:solidFill>
                  <a:srgbClr val="046496"/>
                </a:solidFill>
                <a:latin typeface="Arial"/>
                <a:cs typeface="Arial"/>
              </a:rPr>
              <a:t>5S</a:t>
            </a:r>
            <a:endParaRPr sz="1800" baseline="-4629">
              <a:latin typeface="Arial"/>
              <a:cs typeface="Arial"/>
            </a:endParaRPr>
          </a:p>
          <a:p>
            <a:pPr marL="281305" indent="-268605">
              <a:lnSpc>
                <a:spcPct val="100000"/>
              </a:lnSpc>
              <a:spcBef>
                <a:spcPts val="515"/>
              </a:spcBef>
              <a:buAutoNum type="arabicPeriod"/>
              <a:tabLst>
                <a:tab pos="281305" algn="l"/>
              </a:tabLst>
            </a:pPr>
            <a:r>
              <a:rPr sz="1200" spc="-10" dirty="0">
                <a:solidFill>
                  <a:srgbClr val="046496"/>
                </a:solidFill>
                <a:latin typeface="Arial"/>
                <a:cs typeface="Arial"/>
              </a:rPr>
              <a:t>Kanban</a:t>
            </a:r>
            <a:endParaRPr sz="1200">
              <a:latin typeface="Arial"/>
              <a:cs typeface="Arial"/>
            </a:endParaRPr>
          </a:p>
          <a:p>
            <a:pPr marL="281305" indent="-268605">
              <a:lnSpc>
                <a:spcPct val="100000"/>
              </a:lnSpc>
              <a:spcBef>
                <a:spcPts val="409"/>
              </a:spcBef>
              <a:buAutoNum type="arabicPeriod"/>
              <a:tabLst>
                <a:tab pos="281305" algn="l"/>
              </a:tabLst>
            </a:pPr>
            <a:r>
              <a:rPr sz="1200" spc="-10" dirty="0">
                <a:solidFill>
                  <a:srgbClr val="046496"/>
                </a:solidFill>
                <a:latin typeface="Arial"/>
                <a:cs typeface="Arial"/>
              </a:rPr>
              <a:t>Templates</a:t>
            </a:r>
            <a:endParaRPr sz="1200">
              <a:latin typeface="Arial"/>
              <a:cs typeface="Arial"/>
            </a:endParaRPr>
          </a:p>
          <a:p>
            <a:pPr marL="281305" indent="-268605">
              <a:lnSpc>
                <a:spcPct val="100000"/>
              </a:lnSpc>
              <a:spcBef>
                <a:spcPts val="409"/>
              </a:spcBef>
              <a:buAutoNum type="arabicPeriod"/>
              <a:tabLst>
                <a:tab pos="281305" algn="l"/>
              </a:tabLst>
            </a:pPr>
            <a:r>
              <a:rPr sz="1200" spc="-10" dirty="0">
                <a:solidFill>
                  <a:srgbClr val="046496"/>
                </a:solidFill>
                <a:latin typeface="Arial"/>
                <a:cs typeface="Arial"/>
              </a:rPr>
              <a:t>Checklists</a:t>
            </a:r>
            <a:endParaRPr sz="1200">
              <a:latin typeface="Arial"/>
              <a:cs typeface="Arial"/>
            </a:endParaRPr>
          </a:p>
          <a:p>
            <a:pPr marL="281305" indent="-268605">
              <a:lnSpc>
                <a:spcPct val="100000"/>
              </a:lnSpc>
              <a:spcBef>
                <a:spcPts val="409"/>
              </a:spcBef>
              <a:buAutoNum type="arabicPeriod"/>
              <a:tabLst>
                <a:tab pos="281305" algn="l"/>
              </a:tabLst>
            </a:pPr>
            <a:r>
              <a:rPr sz="1200" spc="-10" dirty="0">
                <a:solidFill>
                  <a:srgbClr val="046496"/>
                </a:solidFill>
                <a:latin typeface="Arial"/>
                <a:cs typeface="Arial"/>
              </a:rPr>
              <a:t>Highlight</a:t>
            </a:r>
            <a:endParaRPr sz="1200">
              <a:latin typeface="Arial"/>
              <a:cs typeface="Arial"/>
            </a:endParaRPr>
          </a:p>
          <a:p>
            <a:pPr marL="281305" indent="-268605">
              <a:lnSpc>
                <a:spcPct val="100000"/>
              </a:lnSpc>
              <a:spcBef>
                <a:spcPts val="409"/>
              </a:spcBef>
              <a:buAutoNum type="arabicPeriod"/>
              <a:tabLst>
                <a:tab pos="281305" algn="l"/>
              </a:tabLst>
            </a:pPr>
            <a:r>
              <a:rPr sz="1200" dirty="0">
                <a:solidFill>
                  <a:srgbClr val="046496"/>
                </a:solidFill>
                <a:latin typeface="Arial"/>
                <a:cs typeface="Arial"/>
              </a:rPr>
              <a:t>Information</a:t>
            </a:r>
            <a:r>
              <a:rPr sz="1200" spc="-70" dirty="0">
                <a:solidFill>
                  <a:srgbClr val="046496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046496"/>
                </a:solidFill>
                <a:latin typeface="Arial"/>
                <a:cs typeface="Arial"/>
              </a:rPr>
              <a:t>Transfer</a:t>
            </a:r>
            <a:endParaRPr sz="1200">
              <a:latin typeface="Arial"/>
              <a:cs typeface="Arial"/>
            </a:endParaRPr>
          </a:p>
          <a:p>
            <a:pPr marL="281305" indent="-268605">
              <a:lnSpc>
                <a:spcPct val="100000"/>
              </a:lnSpc>
              <a:spcBef>
                <a:spcPts val="409"/>
              </a:spcBef>
              <a:buAutoNum type="arabicPeriod"/>
              <a:tabLst>
                <a:tab pos="281305" algn="l"/>
              </a:tabLst>
            </a:pPr>
            <a:r>
              <a:rPr sz="1200" dirty="0">
                <a:solidFill>
                  <a:srgbClr val="046496"/>
                </a:solidFill>
                <a:latin typeface="Arial"/>
                <a:cs typeface="Arial"/>
              </a:rPr>
              <a:t>Trend</a:t>
            </a:r>
            <a:r>
              <a:rPr sz="1200" spc="-70" dirty="0">
                <a:solidFill>
                  <a:srgbClr val="046496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046496"/>
                </a:solidFill>
                <a:latin typeface="Arial"/>
                <a:cs typeface="Arial"/>
              </a:rPr>
              <a:t>Prediction</a:t>
            </a:r>
            <a:endParaRPr sz="1200">
              <a:latin typeface="Arial"/>
              <a:cs typeface="Arial"/>
            </a:endParaRPr>
          </a:p>
          <a:p>
            <a:pPr marL="281305" indent="-268605">
              <a:lnSpc>
                <a:spcPct val="100000"/>
              </a:lnSpc>
              <a:spcBef>
                <a:spcPts val="409"/>
              </a:spcBef>
              <a:buAutoNum type="arabicPeriod"/>
              <a:tabLst>
                <a:tab pos="281305" algn="l"/>
              </a:tabLst>
            </a:pPr>
            <a:r>
              <a:rPr sz="1200" dirty="0">
                <a:solidFill>
                  <a:srgbClr val="046496"/>
                </a:solidFill>
                <a:latin typeface="Arial"/>
                <a:cs typeface="Arial"/>
              </a:rPr>
              <a:t>Simplify </a:t>
            </a:r>
            <a:r>
              <a:rPr sz="1200" spc="-10" dirty="0">
                <a:solidFill>
                  <a:srgbClr val="046496"/>
                </a:solidFill>
                <a:latin typeface="Arial"/>
                <a:cs typeface="Arial"/>
              </a:rPr>
              <a:t>Information</a:t>
            </a:r>
            <a:endParaRPr sz="1200">
              <a:latin typeface="Arial"/>
              <a:cs typeface="Arial"/>
            </a:endParaRPr>
          </a:p>
          <a:p>
            <a:pPr marL="281305" indent="-268605">
              <a:lnSpc>
                <a:spcPct val="100000"/>
              </a:lnSpc>
              <a:spcBef>
                <a:spcPts val="409"/>
              </a:spcBef>
              <a:buAutoNum type="arabicPeriod"/>
              <a:tabLst>
                <a:tab pos="281305" algn="l"/>
              </a:tabLst>
            </a:pPr>
            <a:r>
              <a:rPr sz="1200" dirty="0">
                <a:solidFill>
                  <a:srgbClr val="046496"/>
                </a:solidFill>
                <a:latin typeface="Arial"/>
                <a:cs typeface="Arial"/>
              </a:rPr>
              <a:t>Document </a:t>
            </a:r>
            <a:r>
              <a:rPr sz="1200" spc="-10" dirty="0">
                <a:solidFill>
                  <a:srgbClr val="046496"/>
                </a:solidFill>
                <a:latin typeface="Arial"/>
                <a:cs typeface="Arial"/>
              </a:rPr>
              <a:t>Control</a:t>
            </a:r>
            <a:endParaRPr sz="12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79908" y="1085763"/>
            <a:ext cx="3779520" cy="1295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b="1" spc="-10" dirty="0">
                <a:solidFill>
                  <a:srgbClr val="231F20"/>
                </a:solidFill>
                <a:latin typeface="Arial"/>
                <a:cs typeface="Arial"/>
              </a:rPr>
              <a:t>MISTAKE</a:t>
            </a:r>
            <a:r>
              <a:rPr sz="2100" b="1" spc="-1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2100" b="1" dirty="0">
                <a:solidFill>
                  <a:srgbClr val="231F20"/>
                </a:solidFill>
                <a:latin typeface="Arial"/>
                <a:cs typeface="Arial"/>
              </a:rPr>
              <a:t>PROOFING</a:t>
            </a:r>
            <a:r>
              <a:rPr sz="2100" b="1" spc="-1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2100" b="1" spc="-10" dirty="0">
                <a:solidFill>
                  <a:srgbClr val="231F20"/>
                </a:solidFill>
                <a:latin typeface="Arial"/>
                <a:cs typeface="Arial"/>
              </a:rPr>
              <a:t>MATRIX</a:t>
            </a:r>
            <a:endParaRPr sz="21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100">
              <a:latin typeface="Arial"/>
              <a:cs typeface="Arial"/>
            </a:endParaRPr>
          </a:p>
          <a:p>
            <a:pPr marL="79375" marR="2442210">
              <a:lnSpc>
                <a:spcPts val="1700"/>
              </a:lnSpc>
            </a:pPr>
            <a:r>
              <a:rPr sz="1500" b="1" dirty="0">
                <a:solidFill>
                  <a:srgbClr val="046496"/>
                </a:solidFill>
                <a:latin typeface="Arial"/>
                <a:cs typeface="Arial"/>
              </a:rPr>
              <a:t>21</a:t>
            </a:r>
            <a:r>
              <a:rPr sz="1500" b="1" spc="-25" dirty="0">
                <a:solidFill>
                  <a:srgbClr val="046496"/>
                </a:solidFill>
                <a:latin typeface="Arial"/>
                <a:cs typeface="Arial"/>
              </a:rPr>
              <a:t> </a:t>
            </a:r>
            <a:r>
              <a:rPr sz="1500" b="1" spc="-10" dirty="0">
                <a:solidFill>
                  <a:srgbClr val="046496"/>
                </a:solidFill>
                <a:latin typeface="Arial"/>
                <a:cs typeface="Arial"/>
              </a:rPr>
              <a:t>MISTAKE PROOFING TECHNIQUES</a:t>
            </a:r>
            <a:endParaRPr sz="150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359407" y="2460631"/>
            <a:ext cx="1263650" cy="0"/>
          </a:xfrm>
          <a:custGeom>
            <a:avLst/>
            <a:gdLst/>
            <a:ahLst/>
            <a:cxnLst/>
            <a:rect l="l" t="t" r="r" b="b"/>
            <a:pathLst>
              <a:path w="1263650">
                <a:moveTo>
                  <a:pt x="0" y="0"/>
                </a:moveTo>
                <a:lnTo>
                  <a:pt x="1263459" y="0"/>
                </a:lnTo>
              </a:path>
            </a:pathLst>
          </a:custGeom>
          <a:ln w="38100">
            <a:solidFill>
              <a:srgbClr val="0464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222250" y="9783005"/>
            <a:ext cx="475043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solidFill>
                  <a:srgbClr val="808285"/>
                </a:solidFill>
                <a:latin typeface="Minion Pro"/>
                <a:cs typeface="Minion Pro"/>
              </a:rPr>
              <a:t>©</a:t>
            </a:r>
            <a:r>
              <a:rPr sz="800" spc="-15" dirty="0">
                <a:solidFill>
                  <a:srgbClr val="808285"/>
                </a:solidFill>
                <a:latin typeface="Minion Pro"/>
                <a:cs typeface="Minion Pro"/>
              </a:rPr>
              <a:t> </a:t>
            </a:r>
            <a:r>
              <a:rPr sz="800" dirty="0">
                <a:solidFill>
                  <a:srgbClr val="808285"/>
                </a:solidFill>
                <a:latin typeface="Minion Pro"/>
                <a:cs typeface="Minion Pro"/>
              </a:rPr>
              <a:t>Lean</a:t>
            </a:r>
            <a:r>
              <a:rPr sz="800" spc="-15" dirty="0">
                <a:solidFill>
                  <a:srgbClr val="808285"/>
                </a:solidFill>
                <a:latin typeface="Minion Pro"/>
                <a:cs typeface="Minion Pro"/>
              </a:rPr>
              <a:t> </a:t>
            </a:r>
            <a:r>
              <a:rPr sz="800" dirty="0">
                <a:solidFill>
                  <a:srgbClr val="808285"/>
                </a:solidFill>
                <a:latin typeface="Minion Pro"/>
                <a:cs typeface="Minion Pro"/>
              </a:rPr>
              <a:t>Methods</a:t>
            </a:r>
            <a:r>
              <a:rPr sz="800" spc="-10" dirty="0">
                <a:solidFill>
                  <a:srgbClr val="808285"/>
                </a:solidFill>
                <a:latin typeface="Minion Pro"/>
                <a:cs typeface="Minion Pro"/>
              </a:rPr>
              <a:t> </a:t>
            </a:r>
            <a:r>
              <a:rPr sz="800" dirty="0">
                <a:solidFill>
                  <a:srgbClr val="808285"/>
                </a:solidFill>
                <a:latin typeface="Minion Pro"/>
                <a:cs typeface="Minion Pro"/>
              </a:rPr>
              <a:t>Group.</a:t>
            </a:r>
            <a:r>
              <a:rPr sz="800" spc="-15" dirty="0">
                <a:solidFill>
                  <a:srgbClr val="808285"/>
                </a:solidFill>
                <a:latin typeface="Minion Pro"/>
                <a:cs typeface="Minion Pro"/>
              </a:rPr>
              <a:t> </a:t>
            </a:r>
            <a:r>
              <a:rPr sz="800" dirty="0">
                <a:solidFill>
                  <a:srgbClr val="808285"/>
                </a:solidFill>
                <a:latin typeface="Minion Pro"/>
                <a:cs typeface="Minion Pro"/>
              </a:rPr>
              <a:t>All</a:t>
            </a:r>
            <a:r>
              <a:rPr sz="800" spc="-10" dirty="0">
                <a:solidFill>
                  <a:srgbClr val="808285"/>
                </a:solidFill>
                <a:latin typeface="Minion Pro"/>
                <a:cs typeface="Minion Pro"/>
              </a:rPr>
              <a:t> </a:t>
            </a:r>
            <a:r>
              <a:rPr sz="800" dirty="0">
                <a:solidFill>
                  <a:srgbClr val="808285"/>
                </a:solidFill>
                <a:latin typeface="Minion Pro"/>
                <a:cs typeface="Minion Pro"/>
              </a:rPr>
              <a:t>rights</a:t>
            </a:r>
            <a:r>
              <a:rPr sz="800" spc="-15" dirty="0">
                <a:solidFill>
                  <a:srgbClr val="808285"/>
                </a:solidFill>
                <a:latin typeface="Minion Pro"/>
                <a:cs typeface="Minion Pro"/>
              </a:rPr>
              <a:t> </a:t>
            </a:r>
            <a:r>
              <a:rPr sz="800" dirty="0">
                <a:solidFill>
                  <a:srgbClr val="808285"/>
                </a:solidFill>
                <a:latin typeface="Minion Pro"/>
                <a:cs typeface="Minion Pro"/>
              </a:rPr>
              <a:t>reserved.</a:t>
            </a:r>
            <a:r>
              <a:rPr sz="800" spc="-10" dirty="0">
                <a:solidFill>
                  <a:srgbClr val="808285"/>
                </a:solidFill>
                <a:latin typeface="Minion Pro"/>
                <a:cs typeface="Minion Pro"/>
              </a:rPr>
              <a:t> </a:t>
            </a:r>
            <a:r>
              <a:rPr sz="800" dirty="0">
                <a:solidFill>
                  <a:srgbClr val="808285"/>
                </a:solidFill>
                <a:latin typeface="Minion Pro"/>
                <a:cs typeface="Minion Pro"/>
              </a:rPr>
              <a:t>Any</a:t>
            </a:r>
            <a:r>
              <a:rPr sz="800" spc="-15" dirty="0">
                <a:solidFill>
                  <a:srgbClr val="808285"/>
                </a:solidFill>
                <a:latin typeface="Minion Pro"/>
                <a:cs typeface="Minion Pro"/>
              </a:rPr>
              <a:t> </a:t>
            </a:r>
            <a:r>
              <a:rPr sz="800" dirty="0">
                <a:solidFill>
                  <a:srgbClr val="808285"/>
                </a:solidFill>
                <a:latin typeface="Minion Pro"/>
                <a:cs typeface="Minion Pro"/>
              </a:rPr>
              <a:t>reproduction,</a:t>
            </a:r>
            <a:r>
              <a:rPr sz="800" spc="-10" dirty="0">
                <a:solidFill>
                  <a:srgbClr val="808285"/>
                </a:solidFill>
                <a:latin typeface="Minion Pro"/>
                <a:cs typeface="Minion Pro"/>
              </a:rPr>
              <a:t> </a:t>
            </a:r>
            <a:r>
              <a:rPr sz="800" dirty="0">
                <a:solidFill>
                  <a:srgbClr val="808285"/>
                </a:solidFill>
                <a:latin typeface="Minion Pro"/>
                <a:cs typeface="Minion Pro"/>
              </a:rPr>
              <a:t>publication</a:t>
            </a:r>
            <a:r>
              <a:rPr sz="800" spc="-15" dirty="0">
                <a:solidFill>
                  <a:srgbClr val="808285"/>
                </a:solidFill>
                <a:latin typeface="Minion Pro"/>
                <a:cs typeface="Minion Pro"/>
              </a:rPr>
              <a:t> </a:t>
            </a:r>
            <a:r>
              <a:rPr sz="800" dirty="0">
                <a:solidFill>
                  <a:srgbClr val="808285"/>
                </a:solidFill>
                <a:latin typeface="Minion Pro"/>
                <a:cs typeface="Minion Pro"/>
              </a:rPr>
              <a:t>or</a:t>
            </a:r>
            <a:r>
              <a:rPr sz="800" spc="-10" dirty="0">
                <a:solidFill>
                  <a:srgbClr val="808285"/>
                </a:solidFill>
                <a:latin typeface="Minion Pro"/>
                <a:cs typeface="Minion Pro"/>
              </a:rPr>
              <a:t> </a:t>
            </a:r>
            <a:r>
              <a:rPr sz="800" dirty="0">
                <a:solidFill>
                  <a:srgbClr val="808285"/>
                </a:solidFill>
                <a:latin typeface="Minion Pro"/>
                <a:cs typeface="Minion Pro"/>
              </a:rPr>
              <a:t>dissemination</a:t>
            </a:r>
            <a:r>
              <a:rPr sz="800" spc="-15" dirty="0">
                <a:solidFill>
                  <a:srgbClr val="808285"/>
                </a:solidFill>
                <a:latin typeface="Minion Pro"/>
                <a:cs typeface="Minion Pro"/>
              </a:rPr>
              <a:t> </a:t>
            </a:r>
            <a:r>
              <a:rPr sz="800" dirty="0">
                <a:solidFill>
                  <a:srgbClr val="808285"/>
                </a:solidFill>
                <a:latin typeface="Minion Pro"/>
                <a:cs typeface="Minion Pro"/>
              </a:rPr>
              <a:t>is</a:t>
            </a:r>
            <a:r>
              <a:rPr sz="800" spc="-10" dirty="0">
                <a:solidFill>
                  <a:srgbClr val="808285"/>
                </a:solidFill>
                <a:latin typeface="Minion Pro"/>
                <a:cs typeface="Minion Pro"/>
              </a:rPr>
              <a:t> </a:t>
            </a:r>
            <a:r>
              <a:rPr sz="800" dirty="0">
                <a:solidFill>
                  <a:srgbClr val="808285"/>
                </a:solidFill>
                <a:latin typeface="Minion Pro"/>
                <a:cs typeface="Minion Pro"/>
              </a:rPr>
              <a:t>expressly</a:t>
            </a:r>
            <a:r>
              <a:rPr sz="800" spc="-15" dirty="0">
                <a:solidFill>
                  <a:srgbClr val="808285"/>
                </a:solidFill>
                <a:latin typeface="Minion Pro"/>
                <a:cs typeface="Minion Pro"/>
              </a:rPr>
              <a:t> </a:t>
            </a:r>
            <a:r>
              <a:rPr sz="800" spc="-10" dirty="0">
                <a:solidFill>
                  <a:srgbClr val="808285"/>
                </a:solidFill>
                <a:latin typeface="Minion Pro"/>
                <a:cs typeface="Minion Pro"/>
              </a:rPr>
              <a:t>prohibited.</a:t>
            </a:r>
            <a:endParaRPr sz="800">
              <a:latin typeface="Minion Pro"/>
              <a:cs typeface="Minion Pro"/>
            </a:endParaRPr>
          </a:p>
        </p:txBody>
      </p:sp>
      <p:pic>
        <p:nvPicPr>
          <p:cNvPr id="16" name="object 1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32888" y="317253"/>
            <a:ext cx="1194879" cy="562305"/>
          </a:xfrm>
          <a:prstGeom prst="rect">
            <a:avLst/>
          </a:prstGeom>
        </p:spPr>
      </p:pic>
      <p:grpSp>
        <p:nvGrpSpPr>
          <p:cNvPr id="17" name="object 17"/>
          <p:cNvGrpSpPr/>
          <p:nvPr/>
        </p:nvGrpSpPr>
        <p:grpSpPr>
          <a:xfrm>
            <a:off x="290427" y="319024"/>
            <a:ext cx="457200" cy="443230"/>
            <a:chOff x="290427" y="319024"/>
            <a:chExt cx="457200" cy="443230"/>
          </a:xfrm>
        </p:grpSpPr>
        <p:pic>
          <p:nvPicPr>
            <p:cNvPr id="18" name="object 1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73771" y="377277"/>
              <a:ext cx="136740" cy="128968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51411" y="319024"/>
              <a:ext cx="195643" cy="187223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51412" y="547432"/>
              <a:ext cx="167043" cy="164922"/>
            </a:xfrm>
            <a:prstGeom prst="rect">
              <a:avLst/>
            </a:prstGeom>
          </p:spPr>
        </p:pic>
        <p:pic>
          <p:nvPicPr>
            <p:cNvPr id="21" name="object 21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90427" y="547430"/>
              <a:ext cx="220078" cy="214198"/>
            </a:xfrm>
            <a:prstGeom prst="rect">
              <a:avLst/>
            </a:prstGeom>
          </p:spPr>
        </p:pic>
      </p:grpSp>
      <p:sp>
        <p:nvSpPr>
          <p:cNvPr id="26" name="Rectangle 25">
            <a:extLst>
              <a:ext uri="{FF2B5EF4-FFF2-40B4-BE49-F238E27FC236}">
                <a16:creationId xmlns:a16="http://schemas.microsoft.com/office/drawing/2014/main" id="{BEEEDB7C-8C97-7FAC-31AF-E92B8766A35C}"/>
              </a:ext>
            </a:extLst>
          </p:cNvPr>
          <p:cNvSpPr/>
          <p:nvPr/>
        </p:nvSpPr>
        <p:spPr>
          <a:xfrm>
            <a:off x="6810921" y="8763000"/>
            <a:ext cx="584225" cy="3401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DCA0A08-1754-1E34-D536-73D692BE66B1}"/>
              </a:ext>
            </a:extLst>
          </p:cNvPr>
          <p:cNvSpPr/>
          <p:nvPr/>
        </p:nvSpPr>
        <p:spPr>
          <a:xfrm>
            <a:off x="9363646" y="8800381"/>
            <a:ext cx="584225" cy="3401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DA40D82C-B82F-F518-ACF0-A1CB3106825F}"/>
              </a:ext>
            </a:extLst>
          </p:cNvPr>
          <p:cNvSpPr/>
          <p:nvPr/>
        </p:nvSpPr>
        <p:spPr>
          <a:xfrm>
            <a:off x="11916371" y="8791195"/>
            <a:ext cx="599592" cy="3401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7048D39E-B742-2637-E1B5-1ECBC5C28209}"/>
              </a:ext>
            </a:extLst>
          </p:cNvPr>
          <p:cNvCxnSpPr>
            <a:cxnSpLocks/>
          </p:cNvCxnSpPr>
          <p:nvPr/>
        </p:nvCxnSpPr>
        <p:spPr>
          <a:xfrm>
            <a:off x="6810921" y="8915400"/>
            <a:ext cx="584225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B7D04164-59B0-4847-21DF-FE6AF28A41B9}"/>
              </a:ext>
            </a:extLst>
          </p:cNvPr>
          <p:cNvCxnSpPr>
            <a:cxnSpLocks/>
          </p:cNvCxnSpPr>
          <p:nvPr/>
        </p:nvCxnSpPr>
        <p:spPr>
          <a:xfrm>
            <a:off x="9363646" y="8923020"/>
            <a:ext cx="584225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581B5BC9-B389-3D27-EFBD-3566B54EE1EC}"/>
              </a:ext>
            </a:extLst>
          </p:cNvPr>
          <p:cNvCxnSpPr>
            <a:cxnSpLocks/>
          </p:cNvCxnSpPr>
          <p:nvPr/>
        </p:nvCxnSpPr>
        <p:spPr>
          <a:xfrm>
            <a:off x="11931738" y="8923020"/>
            <a:ext cx="584225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" name="object 7"/>
          <p:cNvSpPr txBox="1"/>
          <p:nvPr/>
        </p:nvSpPr>
        <p:spPr>
          <a:xfrm>
            <a:off x="4842421" y="8485631"/>
            <a:ext cx="1968500" cy="951230"/>
          </a:xfrm>
          <a:prstGeom prst="rect">
            <a:avLst/>
          </a:prstGeom>
          <a:solidFill>
            <a:srgbClr val="6F9CB9"/>
          </a:solidFill>
        </p:spPr>
        <p:txBody>
          <a:bodyPr vert="horz" wrap="square" lIns="0" tIns="73025" rIns="0" bIns="0" rtlCol="0">
            <a:spAutoFit/>
          </a:bodyPr>
          <a:lstStyle/>
          <a:p>
            <a:pPr marL="384810" marR="354965" indent="-169545">
              <a:lnSpc>
                <a:spcPts val="1400"/>
              </a:lnSpc>
              <a:spcBef>
                <a:spcPts val="575"/>
              </a:spcBef>
            </a:pPr>
            <a:r>
              <a:rPr sz="1200" b="1" dirty="0">
                <a:solidFill>
                  <a:srgbClr val="231F20"/>
                </a:solidFill>
                <a:latin typeface="Arial"/>
                <a:cs typeface="Arial"/>
              </a:rPr>
              <a:t>1.</a:t>
            </a:r>
            <a:r>
              <a:rPr sz="1200" b="1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231F20"/>
                </a:solidFill>
                <a:latin typeface="Arial"/>
                <a:cs typeface="Arial"/>
              </a:rPr>
              <a:t>Select</a:t>
            </a:r>
            <a:r>
              <a:rPr sz="1200" b="1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231F20"/>
                </a:solidFill>
                <a:latin typeface="Arial"/>
                <a:cs typeface="Arial"/>
              </a:rPr>
              <a:t>System</a:t>
            </a:r>
            <a:r>
              <a:rPr sz="1200" b="1" spc="-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b="1" spc="-25" dirty="0">
                <a:solidFill>
                  <a:srgbClr val="231F20"/>
                </a:solidFill>
                <a:latin typeface="Arial"/>
                <a:cs typeface="Arial"/>
              </a:rPr>
              <a:t>to </a:t>
            </a:r>
            <a:r>
              <a:rPr sz="1200" b="1" dirty="0">
                <a:solidFill>
                  <a:srgbClr val="231F20"/>
                </a:solidFill>
                <a:latin typeface="Arial"/>
                <a:cs typeface="Arial"/>
              </a:rPr>
              <a:t>Mistake</a:t>
            </a:r>
            <a:r>
              <a:rPr sz="1200" b="1" spc="-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b="1" spc="-10" dirty="0">
                <a:solidFill>
                  <a:srgbClr val="231F20"/>
                </a:solidFill>
                <a:latin typeface="Arial"/>
                <a:cs typeface="Arial"/>
              </a:rPr>
              <a:t>Proof</a:t>
            </a:r>
            <a:endParaRPr sz="1200" dirty="0">
              <a:latin typeface="Arial"/>
              <a:cs typeface="Arial"/>
            </a:endParaRPr>
          </a:p>
          <a:p>
            <a:pPr marL="215900">
              <a:lnSpc>
                <a:spcPct val="100000"/>
              </a:lnSpc>
              <a:spcBef>
                <a:spcPts val="655"/>
              </a:spcBef>
            </a:pP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(X axis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of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matrix)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395146" y="8485631"/>
            <a:ext cx="1968500" cy="951230"/>
          </a:xfrm>
          <a:prstGeom prst="rect">
            <a:avLst/>
          </a:prstGeom>
          <a:solidFill>
            <a:srgbClr val="A0BCD0"/>
          </a:solidFill>
        </p:spPr>
        <p:txBody>
          <a:bodyPr vert="horz" wrap="square" lIns="0" tIns="73025" rIns="0" bIns="0" rtlCol="0">
            <a:spAutoFit/>
          </a:bodyPr>
          <a:lstStyle/>
          <a:p>
            <a:pPr marL="384810" marR="355600" indent="-169545">
              <a:lnSpc>
                <a:spcPts val="1400"/>
              </a:lnSpc>
              <a:spcBef>
                <a:spcPts val="575"/>
              </a:spcBef>
            </a:pPr>
            <a:r>
              <a:rPr sz="1200" b="1" dirty="0">
                <a:solidFill>
                  <a:srgbClr val="231F20"/>
                </a:solidFill>
                <a:latin typeface="Arial"/>
                <a:cs typeface="Arial"/>
              </a:rPr>
              <a:t>2. Select </a:t>
            </a:r>
            <a:r>
              <a:rPr sz="1200" b="1" spc="-10" dirty="0">
                <a:solidFill>
                  <a:srgbClr val="231F20"/>
                </a:solidFill>
                <a:latin typeface="Arial"/>
                <a:cs typeface="Arial"/>
              </a:rPr>
              <a:t>Potential </a:t>
            </a:r>
            <a:r>
              <a:rPr sz="1200" b="1" dirty="0">
                <a:solidFill>
                  <a:srgbClr val="231F20"/>
                </a:solidFill>
                <a:latin typeface="Arial"/>
                <a:cs typeface="Arial"/>
              </a:rPr>
              <a:t>Possible</a:t>
            </a:r>
            <a:r>
              <a:rPr sz="1200" b="1" spc="-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b="1" spc="-10" dirty="0">
                <a:solidFill>
                  <a:srgbClr val="231F20"/>
                </a:solidFill>
                <a:latin typeface="Arial"/>
                <a:cs typeface="Arial"/>
              </a:rPr>
              <a:t>Defects</a:t>
            </a:r>
            <a:endParaRPr sz="1200">
              <a:latin typeface="Arial"/>
              <a:cs typeface="Arial"/>
            </a:endParaRPr>
          </a:p>
          <a:p>
            <a:pPr marL="215900">
              <a:lnSpc>
                <a:spcPct val="100000"/>
              </a:lnSpc>
              <a:spcBef>
                <a:spcPts val="655"/>
              </a:spcBef>
            </a:pP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(Y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axis of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matrix)</a:t>
            </a:r>
            <a:endParaRPr sz="10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947871" y="8485631"/>
            <a:ext cx="1968500" cy="951230"/>
          </a:xfrm>
          <a:prstGeom prst="rect">
            <a:avLst/>
          </a:prstGeom>
          <a:solidFill>
            <a:srgbClr val="75787C"/>
          </a:solidFill>
        </p:spPr>
        <p:txBody>
          <a:bodyPr vert="horz" wrap="square" lIns="0" tIns="62865" rIns="0" bIns="0" rtlCol="0">
            <a:spAutoFit/>
          </a:bodyPr>
          <a:lstStyle/>
          <a:p>
            <a:pPr marL="215900">
              <a:lnSpc>
                <a:spcPct val="100000"/>
              </a:lnSpc>
              <a:spcBef>
                <a:spcPts val="495"/>
              </a:spcBef>
            </a:pPr>
            <a:r>
              <a:rPr sz="1200" b="1" dirty="0">
                <a:solidFill>
                  <a:srgbClr val="231F20"/>
                </a:solidFill>
                <a:latin typeface="Arial"/>
                <a:cs typeface="Arial"/>
              </a:rPr>
              <a:t>3.</a:t>
            </a:r>
            <a:r>
              <a:rPr sz="1200" b="1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231F20"/>
                </a:solidFill>
                <a:latin typeface="Arial"/>
                <a:cs typeface="Arial"/>
              </a:rPr>
              <a:t>Correlate</a:t>
            </a:r>
            <a:r>
              <a:rPr sz="1200" b="1" spc="-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231F20"/>
                </a:solidFill>
                <a:latin typeface="Arial"/>
                <a:cs typeface="Arial"/>
              </a:rPr>
              <a:t>X</a:t>
            </a:r>
            <a:r>
              <a:rPr sz="1200" b="1" spc="-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200" b="1" spc="-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b="1" spc="-50" dirty="0">
                <a:solidFill>
                  <a:srgbClr val="231F20"/>
                </a:solidFill>
                <a:latin typeface="Arial"/>
                <a:cs typeface="Arial"/>
              </a:rPr>
              <a:t>Y</a:t>
            </a:r>
            <a:endParaRPr sz="1200" dirty="0">
              <a:latin typeface="Arial"/>
              <a:cs typeface="Arial"/>
            </a:endParaRPr>
          </a:p>
          <a:p>
            <a:pPr marL="215265" marR="120014">
              <a:lnSpc>
                <a:spcPct val="100000"/>
              </a:lnSpc>
              <a:spcBef>
                <a:spcPts val="219"/>
              </a:spcBef>
            </a:pPr>
            <a:r>
              <a:rPr sz="1000" spc="-50" dirty="0">
                <a:solidFill>
                  <a:srgbClr val="231F20"/>
                </a:solidFill>
                <a:latin typeface="Arial"/>
                <a:cs typeface="Arial"/>
              </a:rPr>
              <a:t>Correlated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45" dirty="0">
                <a:solidFill>
                  <a:srgbClr val="231F20"/>
                </a:solidFill>
                <a:latin typeface="Arial"/>
                <a:cs typeface="Arial"/>
              </a:rPr>
              <a:t>space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45" dirty="0">
                <a:solidFill>
                  <a:srgbClr val="231F20"/>
                </a:solidFill>
                <a:latin typeface="Arial"/>
                <a:cs typeface="Arial"/>
              </a:rPr>
              <a:t>contains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#’s </a:t>
            </a:r>
            <a:r>
              <a:rPr sz="1000" spc="-50" dirty="0">
                <a:solidFill>
                  <a:srgbClr val="231F20"/>
                </a:solidFill>
                <a:latin typeface="Arial"/>
                <a:cs typeface="Arial"/>
              </a:rPr>
              <a:t>corresponding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50" dirty="0">
                <a:solidFill>
                  <a:srgbClr val="231F20"/>
                </a:solidFill>
                <a:latin typeface="Arial"/>
                <a:cs typeface="Arial"/>
              </a:rPr>
              <a:t>mistake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Arial"/>
                <a:cs typeface="Arial"/>
              </a:rPr>
              <a:t>proof- ing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45" dirty="0">
                <a:solidFill>
                  <a:srgbClr val="231F20"/>
                </a:solidFill>
                <a:latin typeface="Arial"/>
                <a:cs typeface="Arial"/>
              </a:rPr>
              <a:t>principles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50" dirty="0">
                <a:solidFill>
                  <a:srgbClr val="231F20"/>
                </a:solidFill>
                <a:latin typeface="Arial"/>
                <a:cs typeface="Arial"/>
              </a:rPr>
              <a:t>commonly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 used</a:t>
            </a:r>
            <a:r>
              <a:rPr sz="1000" spc="5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1000" spc="-45" dirty="0">
                <a:solidFill>
                  <a:srgbClr val="231F20"/>
                </a:solidFill>
                <a:latin typeface="Arial"/>
                <a:cs typeface="Arial"/>
              </a:rPr>
              <a:t> prevent</a:t>
            </a:r>
            <a:r>
              <a:rPr sz="1000" spc="-35" dirty="0">
                <a:solidFill>
                  <a:srgbClr val="231F20"/>
                </a:solidFill>
                <a:latin typeface="Arial"/>
                <a:cs typeface="Arial"/>
              </a:rPr>
              <a:t> that </a:t>
            </a:r>
            <a:r>
              <a:rPr sz="1000" spc="-40" dirty="0">
                <a:solidFill>
                  <a:srgbClr val="231F20"/>
                </a:solidFill>
                <a:latin typeface="Arial"/>
                <a:cs typeface="Arial"/>
              </a:rPr>
              <a:t>type </a:t>
            </a:r>
            <a:r>
              <a:rPr sz="1000" spc="-35" dirty="0">
                <a:solidFill>
                  <a:srgbClr val="231F20"/>
                </a:solidFill>
                <a:latin typeface="Arial"/>
                <a:cs typeface="Arial"/>
              </a:rPr>
              <a:t>of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defect.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2515963" y="8485631"/>
            <a:ext cx="1968500" cy="951230"/>
          </a:xfrm>
          <a:prstGeom prst="rect">
            <a:avLst/>
          </a:prstGeom>
          <a:solidFill>
            <a:srgbClr val="BABBBB"/>
          </a:solidFill>
        </p:spPr>
        <p:txBody>
          <a:bodyPr vert="horz" wrap="square" lIns="0" tIns="73025" rIns="0" bIns="0" rtlCol="0">
            <a:spAutoFit/>
          </a:bodyPr>
          <a:lstStyle/>
          <a:p>
            <a:pPr marL="328295" marR="310515" indent="-163830">
              <a:lnSpc>
                <a:spcPts val="1400"/>
              </a:lnSpc>
              <a:spcBef>
                <a:spcPts val="575"/>
              </a:spcBef>
            </a:pPr>
            <a:r>
              <a:rPr sz="1200" b="1" dirty="0">
                <a:solidFill>
                  <a:srgbClr val="231F20"/>
                </a:solidFill>
                <a:latin typeface="Arial"/>
                <a:cs typeface="Arial"/>
              </a:rPr>
              <a:t>4.</a:t>
            </a:r>
            <a:r>
              <a:rPr sz="1200" b="1" spc="-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231F20"/>
                </a:solidFill>
                <a:latin typeface="Arial"/>
                <a:cs typeface="Arial"/>
              </a:rPr>
              <a:t>Apply</a:t>
            </a:r>
            <a:r>
              <a:rPr sz="1200" b="1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b="1" spc="-10" dirty="0">
                <a:solidFill>
                  <a:srgbClr val="231F20"/>
                </a:solidFill>
                <a:latin typeface="Arial"/>
                <a:cs typeface="Arial"/>
              </a:rPr>
              <a:t>Principles </a:t>
            </a:r>
            <a:r>
              <a:rPr sz="1200" b="1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1200" b="1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231F20"/>
                </a:solidFill>
                <a:latin typeface="Arial"/>
                <a:cs typeface="Arial"/>
              </a:rPr>
              <a:t>Mistake</a:t>
            </a:r>
            <a:r>
              <a:rPr sz="1200" b="1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b="1" spc="-10" dirty="0">
                <a:solidFill>
                  <a:srgbClr val="231F20"/>
                </a:solidFill>
                <a:latin typeface="Arial"/>
                <a:cs typeface="Arial"/>
              </a:rPr>
              <a:t>Proof </a:t>
            </a:r>
            <a:r>
              <a:rPr sz="1200" b="1" dirty="0">
                <a:solidFill>
                  <a:srgbClr val="231F20"/>
                </a:solidFill>
                <a:latin typeface="Arial"/>
                <a:cs typeface="Arial"/>
              </a:rPr>
              <a:t>System</a:t>
            </a:r>
            <a:r>
              <a:rPr sz="1200" b="1" spc="-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b="1" spc="-10" dirty="0">
                <a:solidFill>
                  <a:srgbClr val="231F20"/>
                </a:solidFill>
                <a:latin typeface="Arial"/>
                <a:cs typeface="Arial"/>
              </a:rPr>
              <a:t>Against </a:t>
            </a:r>
            <a:r>
              <a:rPr sz="1200" b="1" dirty="0">
                <a:solidFill>
                  <a:srgbClr val="231F20"/>
                </a:solidFill>
                <a:latin typeface="Arial"/>
                <a:cs typeface="Arial"/>
              </a:rPr>
              <a:t>Possible</a:t>
            </a:r>
            <a:r>
              <a:rPr sz="1200" b="1" spc="-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00" b="1" spc="-10" dirty="0">
                <a:solidFill>
                  <a:srgbClr val="231F20"/>
                </a:solidFill>
                <a:latin typeface="Arial"/>
                <a:cs typeface="Arial"/>
              </a:rPr>
              <a:t>Defect(s)</a:t>
            </a:r>
            <a:endParaRPr sz="1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231F2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07899C580CB0C4480908FFC2C286A52" ma:contentTypeVersion="8" ma:contentTypeDescription="Create a new document." ma:contentTypeScope="" ma:versionID="bff7f7ebcdb034f4b516ce8d930e31b5">
  <xsd:schema xmlns:xsd="http://www.w3.org/2001/XMLSchema" xmlns:xs="http://www.w3.org/2001/XMLSchema" xmlns:p="http://schemas.microsoft.com/office/2006/metadata/properties" xmlns:ns2="54a85b43-e484-4e23-8a6a-a07a2ddf1fbd" xmlns:ns3="b3eb33db-f301-4cf0-bf6a-881ba77f7602" targetNamespace="http://schemas.microsoft.com/office/2006/metadata/properties" ma:root="true" ma:fieldsID="6f23a9b6867f7262c3f8f1d38cad4586" ns2:_="" ns3:_="">
    <xsd:import namespace="54a85b43-e484-4e23-8a6a-a07a2ddf1fbd"/>
    <xsd:import namespace="b3eb33db-f301-4cf0-bf6a-881ba77f7602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a85b43-e484-4e23-8a6a-a07a2ddf1fb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3eb33db-f301-4cf0-bf6a-881ba77f760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CAC60D1-25CF-4B9F-87C5-4E7892BBD8FE}"/>
</file>

<file path=customXml/itemProps2.xml><?xml version="1.0" encoding="utf-8"?>
<ds:datastoreItem xmlns:ds="http://schemas.openxmlformats.org/officeDocument/2006/customXml" ds:itemID="{AA110F59-1F28-400C-9F9A-986151E9EE19}"/>
</file>

<file path=customXml/itemProps3.xml><?xml version="1.0" encoding="utf-8"?>
<ds:datastoreItem xmlns:ds="http://schemas.openxmlformats.org/officeDocument/2006/customXml" ds:itemID="{CDE683CC-A34D-4A7E-90FB-07CBF0E16B12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</TotalTime>
  <Words>1514</Words>
  <Application>Microsoft Office PowerPoint</Application>
  <PresentationFormat>Custom</PresentationFormat>
  <Paragraphs>345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Minion Pro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LMG_Mistake_Proofing_Matrix_Poster Jan 2017</dc:title>
  <cp:lastModifiedBy>Christina Almblad</cp:lastModifiedBy>
  <cp:revision>1</cp:revision>
  <dcterms:created xsi:type="dcterms:W3CDTF">2024-03-14T16:43:01Z</dcterms:created>
  <dcterms:modified xsi:type="dcterms:W3CDTF">2024-03-14T16:52:33Z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2017-01-03T00:00:00Z</vt:filetime>
  </property>
  <property fmtid="{D5CDD505-2E9C-101B-9397-08002B2CF9AE}" pid="3" name="Creator">
    <vt:lpwstr>Adobe Illustrator CC 2017 (Macintosh)</vt:lpwstr>
  </property>
  <property fmtid="{D5CDD505-2E9C-101B-9397-08002B2CF9AE}" pid="4" name="CreatorVersion">
    <vt:lpwstr>21.0.0</vt:lpwstr>
  </property>
  <property fmtid="{D5CDD505-2E9C-101B-9397-08002B2CF9AE}" pid="5" name="LastSaved">
    <vt:filetime>2024-03-14T00:00:00Z</vt:filetime>
  </property>
  <property fmtid="{D5CDD505-2E9C-101B-9397-08002B2CF9AE}" pid="6" name="Producer">
    <vt:lpwstr>Adobe PDF library 15.00</vt:lpwstr>
  </property>
  <property fmtid="{D5CDD505-2E9C-101B-9397-08002B2CF9AE}" pid="7" name="ContentTypeId">
    <vt:lpwstr>0x010100A07899C580CB0C4480908FFC2C286A52</vt:lpwstr>
  </property>
</Properties>
</file>